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7" r:id="rId15"/>
    <p:sldId id="269" r:id="rId16"/>
    <p:sldId id="270" r:id="rId17"/>
    <p:sldId id="271" r:id="rId18"/>
    <p:sldId id="295"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6" r:id="rId36"/>
    <p:sldId id="290" r:id="rId37"/>
    <p:sldId id="291" r:id="rId38"/>
    <p:sldId id="292" r:id="rId39"/>
    <p:sldId id="293" r:id="rId40"/>
    <p:sldId id="294" r:id="rId41"/>
  </p:sldIdLst>
  <p:sldSz cx="9144000" cy="6858000" type="screen4x3"/>
  <p:notesSz cx="6789738"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1ak9WGFAmHfabZyJLZqMfrxj4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35" autoAdjust="0"/>
  </p:normalViewPr>
  <p:slideViewPr>
    <p:cSldViewPr snapToGrid="0">
      <p:cViewPr varScale="1">
        <p:scale>
          <a:sx n="71" d="100"/>
          <a:sy n="71" d="100"/>
        </p:scale>
        <p:origin x="2754"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2220" cy="4964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7518" y="0"/>
            <a:ext cx="2942220" cy="4964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322"/>
            <a:ext cx="2942220" cy="49649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 name="Google Shape;48;p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0" name="Google Shape;120;p1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p1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6" name="Google Shape;136;p1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1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Suomessa</a:t>
            </a:r>
            <a:r>
              <a:rPr lang="en-US" dirty="0"/>
              <a:t> </a:t>
            </a:r>
            <a:r>
              <a:rPr lang="en-US" dirty="0" err="1"/>
              <a:t>kirjain-äännevastaavuus</a:t>
            </a:r>
            <a:r>
              <a:rPr lang="en-US" dirty="0"/>
              <a:t> on </a:t>
            </a:r>
            <a:r>
              <a:rPr lang="en-US" dirty="0" err="1"/>
              <a:t>lähes</a:t>
            </a:r>
            <a:r>
              <a:rPr lang="en-US" dirty="0"/>
              <a:t> </a:t>
            </a:r>
            <a:r>
              <a:rPr lang="en-US" dirty="0" err="1"/>
              <a:t>täydellinen</a:t>
            </a:r>
            <a:r>
              <a:rPr lang="en-US" dirty="0"/>
              <a:t>: </a:t>
            </a:r>
            <a:r>
              <a:rPr lang="en-US" dirty="0" err="1"/>
              <a:t>yhtä</a:t>
            </a:r>
            <a:r>
              <a:rPr lang="en-US" dirty="0"/>
              <a:t> </a:t>
            </a:r>
            <a:r>
              <a:rPr lang="en-US" dirty="0" err="1"/>
              <a:t>kirjainta</a:t>
            </a:r>
            <a:r>
              <a:rPr lang="en-US" dirty="0"/>
              <a:t> </a:t>
            </a:r>
            <a:r>
              <a:rPr lang="en-US" dirty="0" err="1"/>
              <a:t>vastaa</a:t>
            </a:r>
            <a:r>
              <a:rPr lang="en-US" dirty="0"/>
              <a:t> </a:t>
            </a:r>
            <a:r>
              <a:rPr lang="en-US" dirty="0" err="1"/>
              <a:t>yksi</a:t>
            </a:r>
            <a:r>
              <a:rPr lang="en-US" dirty="0"/>
              <a:t> </a:t>
            </a:r>
            <a:r>
              <a:rPr lang="en-US" dirty="0" err="1"/>
              <a:t>äänne</a:t>
            </a:r>
            <a:r>
              <a:rPr lang="en-US" dirty="0"/>
              <a:t>. </a:t>
            </a:r>
            <a:r>
              <a:rPr lang="en-US" dirty="0" err="1"/>
              <a:t>Siksi</a:t>
            </a:r>
            <a:r>
              <a:rPr lang="en-US" dirty="0"/>
              <a:t> </a:t>
            </a:r>
            <a:r>
              <a:rPr lang="en-US" dirty="0" err="1"/>
              <a:t>lapset</a:t>
            </a:r>
            <a:r>
              <a:rPr lang="en-US" dirty="0"/>
              <a:t> </a:t>
            </a:r>
            <a:r>
              <a:rPr lang="en-US" dirty="0" err="1"/>
              <a:t>oppivat</a:t>
            </a:r>
            <a:r>
              <a:rPr lang="en-US" dirty="0"/>
              <a:t> </a:t>
            </a:r>
            <a:r>
              <a:rPr lang="en-US" dirty="0" err="1"/>
              <a:t>nopeasti</a:t>
            </a:r>
            <a:r>
              <a:rPr lang="en-US" dirty="0"/>
              <a:t> </a:t>
            </a:r>
            <a:r>
              <a:rPr lang="en-US" dirty="0" err="1"/>
              <a:t>tarkan</a:t>
            </a:r>
            <a:r>
              <a:rPr lang="en-US" dirty="0"/>
              <a:t> </a:t>
            </a:r>
            <a:r>
              <a:rPr lang="en-US" dirty="0" err="1"/>
              <a:t>lukutaidon</a:t>
            </a:r>
            <a:r>
              <a:rPr lang="en-US" dirty="0"/>
              <a:t>. 30 % </a:t>
            </a:r>
            <a:r>
              <a:rPr lang="en-US" dirty="0" err="1"/>
              <a:t>lapsista</a:t>
            </a:r>
            <a:r>
              <a:rPr lang="en-US" dirty="0"/>
              <a:t> (2018) </a:t>
            </a:r>
            <a:r>
              <a:rPr lang="en-US" dirty="0" err="1"/>
              <a:t>lukee</a:t>
            </a:r>
            <a:r>
              <a:rPr lang="en-US" dirty="0"/>
              <a:t> </a:t>
            </a:r>
            <a:r>
              <a:rPr lang="en-US" dirty="0" err="1"/>
              <a:t>kouluun</a:t>
            </a:r>
            <a:r>
              <a:rPr lang="en-US" dirty="0"/>
              <a:t> </a:t>
            </a:r>
            <a:r>
              <a:rPr lang="en-US" dirty="0" err="1"/>
              <a:t>tullessaan</a:t>
            </a:r>
            <a:r>
              <a:rPr lang="en-US" dirty="0"/>
              <a:t>, </a:t>
            </a:r>
            <a:r>
              <a:rPr lang="en-US" dirty="0" err="1"/>
              <a:t>vaikkei</a:t>
            </a:r>
            <a:r>
              <a:rPr lang="en-US" dirty="0"/>
              <a:t> </a:t>
            </a:r>
            <a:r>
              <a:rPr lang="en-US" dirty="0" err="1"/>
              <a:t>virallista</a:t>
            </a:r>
            <a:r>
              <a:rPr lang="en-US" dirty="0"/>
              <a:t> </a:t>
            </a:r>
            <a:r>
              <a:rPr lang="en-US" dirty="0" err="1"/>
              <a:t>opetusta</a:t>
            </a:r>
            <a:r>
              <a:rPr lang="en-US" dirty="0"/>
              <a:t> ole </a:t>
            </a:r>
            <a:r>
              <a:rPr lang="en-US" dirty="0" err="1"/>
              <a:t>vielä</a:t>
            </a:r>
            <a:r>
              <a:rPr lang="en-US" dirty="0"/>
              <a:t> </a:t>
            </a:r>
            <a:r>
              <a:rPr lang="en-US" dirty="0" err="1"/>
              <a:t>annettu</a:t>
            </a:r>
            <a:endParaRPr dirty="0"/>
          </a:p>
          <a:p>
            <a:pPr marL="228600" lvl="0" indent="-228600" algn="l" rtl="0">
              <a:spcBef>
                <a:spcPts val="360"/>
              </a:spcBef>
              <a:spcAft>
                <a:spcPts val="0"/>
              </a:spcAft>
              <a:buClr>
                <a:schemeClr val="dk1"/>
              </a:buClr>
              <a:buSzPts val="1200"/>
              <a:buFont typeface="Arial"/>
              <a:buAutoNum type="arabicPeriod"/>
            </a:pPr>
            <a:r>
              <a:rPr lang="en-US" dirty="0" err="1"/>
              <a:t>Hitailla</a:t>
            </a:r>
            <a:r>
              <a:rPr lang="en-US" dirty="0"/>
              <a:t> </a:t>
            </a:r>
            <a:r>
              <a:rPr lang="en-US" dirty="0" err="1"/>
              <a:t>lukijoilla</a:t>
            </a:r>
            <a:r>
              <a:rPr lang="en-US" dirty="0"/>
              <a:t> </a:t>
            </a:r>
            <a:r>
              <a:rPr lang="en-US" dirty="0" err="1"/>
              <a:t>menee</a:t>
            </a:r>
            <a:r>
              <a:rPr lang="en-US" dirty="0"/>
              <a:t> </a:t>
            </a:r>
            <a:r>
              <a:rPr lang="en-US" dirty="0" err="1"/>
              <a:t>kaikkeen</a:t>
            </a:r>
            <a:r>
              <a:rPr lang="en-US" dirty="0"/>
              <a:t> </a:t>
            </a:r>
            <a:r>
              <a:rPr lang="en-US" dirty="0" err="1"/>
              <a:t>koulutyöhön</a:t>
            </a:r>
            <a:r>
              <a:rPr lang="en-US" dirty="0"/>
              <a:t> </a:t>
            </a:r>
            <a:r>
              <a:rPr lang="en-US" dirty="0" err="1"/>
              <a:t>enemmän</a:t>
            </a:r>
            <a:r>
              <a:rPr lang="en-US" dirty="0"/>
              <a:t> </a:t>
            </a:r>
            <a:r>
              <a:rPr lang="en-US" dirty="0" err="1"/>
              <a:t>aikaa</a:t>
            </a:r>
            <a:r>
              <a:rPr lang="en-US" dirty="0"/>
              <a:t>, </a:t>
            </a:r>
            <a:r>
              <a:rPr lang="en-US" dirty="0" err="1"/>
              <a:t>koska</a:t>
            </a:r>
            <a:r>
              <a:rPr lang="en-US" dirty="0"/>
              <a:t> </a:t>
            </a:r>
            <a:r>
              <a:rPr lang="en-US" dirty="0" err="1"/>
              <a:t>tekstin</a:t>
            </a:r>
            <a:r>
              <a:rPr lang="en-US" dirty="0"/>
              <a:t> </a:t>
            </a:r>
            <a:r>
              <a:rPr lang="en-US" dirty="0" err="1"/>
              <a:t>lukeminen</a:t>
            </a:r>
            <a:r>
              <a:rPr lang="en-US" dirty="0"/>
              <a:t>, </a:t>
            </a:r>
            <a:r>
              <a:rPr lang="en-US" dirty="0" err="1"/>
              <a:t>tehtäväantojen</a:t>
            </a:r>
            <a:r>
              <a:rPr lang="en-US" dirty="0"/>
              <a:t> </a:t>
            </a:r>
            <a:r>
              <a:rPr lang="en-US" dirty="0" err="1"/>
              <a:t>lukeminen</a:t>
            </a:r>
            <a:r>
              <a:rPr lang="en-US" dirty="0"/>
              <a:t> ja </a:t>
            </a:r>
            <a:r>
              <a:rPr lang="en-US" dirty="0" err="1"/>
              <a:t>vaikkapa</a:t>
            </a:r>
            <a:r>
              <a:rPr lang="en-US" dirty="0"/>
              <a:t> </a:t>
            </a:r>
            <a:r>
              <a:rPr lang="en-US" dirty="0" err="1"/>
              <a:t>sanallisten</a:t>
            </a:r>
            <a:r>
              <a:rPr lang="en-US" dirty="0"/>
              <a:t> </a:t>
            </a:r>
            <a:r>
              <a:rPr lang="en-US" dirty="0" err="1"/>
              <a:t>matematiikan</a:t>
            </a:r>
            <a:r>
              <a:rPr lang="en-US" dirty="0"/>
              <a:t> </a:t>
            </a:r>
            <a:r>
              <a:rPr lang="en-US" dirty="0" err="1"/>
              <a:t>laskujen</a:t>
            </a:r>
            <a:r>
              <a:rPr lang="en-US" dirty="0"/>
              <a:t> </a:t>
            </a:r>
            <a:r>
              <a:rPr lang="en-US" dirty="0" err="1"/>
              <a:t>lukeminen</a:t>
            </a:r>
            <a:r>
              <a:rPr lang="en-US" dirty="0"/>
              <a:t> on </a:t>
            </a:r>
            <a:r>
              <a:rPr lang="en-US" dirty="0" err="1"/>
              <a:t>hitaampaa</a:t>
            </a:r>
            <a:r>
              <a:rPr lang="en-US" dirty="0"/>
              <a:t> </a:t>
            </a:r>
            <a:r>
              <a:rPr lang="en-US" dirty="0" err="1"/>
              <a:t>kuin</a:t>
            </a:r>
            <a:r>
              <a:rPr lang="en-US" dirty="0"/>
              <a:t> </a:t>
            </a:r>
            <a:r>
              <a:rPr lang="en-US" dirty="0" err="1"/>
              <a:t>luokkatovereilla</a:t>
            </a:r>
            <a:r>
              <a:rPr lang="en-US" dirty="0"/>
              <a:t>. </a:t>
            </a:r>
            <a:r>
              <a:rPr lang="en-US" dirty="0" err="1"/>
              <a:t>Valitettavasti</a:t>
            </a:r>
            <a:r>
              <a:rPr lang="en-US" dirty="0"/>
              <a:t> </a:t>
            </a:r>
            <a:r>
              <a:rPr lang="en-US" dirty="0" err="1"/>
              <a:t>lapset</a:t>
            </a:r>
            <a:r>
              <a:rPr lang="en-US" dirty="0"/>
              <a:t> </a:t>
            </a:r>
            <a:r>
              <a:rPr lang="en-US" dirty="0" err="1"/>
              <a:t>usein</a:t>
            </a:r>
            <a:r>
              <a:rPr lang="en-US" dirty="0"/>
              <a:t> </a:t>
            </a:r>
            <a:r>
              <a:rPr lang="en-US" dirty="0" err="1"/>
              <a:t>vertailevat</a:t>
            </a:r>
            <a:r>
              <a:rPr lang="en-US" dirty="0"/>
              <a:t> </a:t>
            </a:r>
            <a:r>
              <a:rPr lang="en-US" dirty="0" err="1"/>
              <a:t>itseään</a:t>
            </a:r>
            <a:r>
              <a:rPr lang="en-US" dirty="0"/>
              <a:t> </a:t>
            </a:r>
            <a:r>
              <a:rPr lang="en-US" dirty="0" err="1"/>
              <a:t>toisiinsa</a:t>
            </a:r>
            <a:r>
              <a:rPr lang="en-US" dirty="0"/>
              <a:t>, </a:t>
            </a:r>
            <a:r>
              <a:rPr lang="en-US" dirty="0" err="1"/>
              <a:t>josta</a:t>
            </a:r>
            <a:r>
              <a:rPr lang="en-US" dirty="0"/>
              <a:t> </a:t>
            </a:r>
            <a:r>
              <a:rPr lang="en-US" dirty="0" err="1"/>
              <a:t>voi</a:t>
            </a:r>
            <a:r>
              <a:rPr lang="en-US" dirty="0"/>
              <a:t> </a:t>
            </a:r>
            <a:r>
              <a:rPr lang="en-US" dirty="0" err="1"/>
              <a:t>seurata</a:t>
            </a:r>
            <a:r>
              <a:rPr lang="en-US" dirty="0"/>
              <a:t> </a:t>
            </a:r>
            <a:r>
              <a:rPr lang="en-US" dirty="0" err="1"/>
              <a:t>motivaatio-ongelmia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Niilo</a:t>
            </a:r>
            <a:r>
              <a:rPr lang="en-US" dirty="0"/>
              <a:t> </a:t>
            </a:r>
            <a:r>
              <a:rPr lang="en-US" dirty="0" err="1"/>
              <a:t>Mäki</a:t>
            </a:r>
            <a:r>
              <a:rPr lang="en-US" dirty="0"/>
              <a:t> </a:t>
            </a:r>
            <a:r>
              <a:rPr lang="en-US" dirty="0" err="1"/>
              <a:t>instituutti</a:t>
            </a:r>
            <a:r>
              <a:rPr lang="en-US" dirty="0"/>
              <a:t> on </a:t>
            </a:r>
            <a:r>
              <a:rPr lang="en-US" dirty="0" err="1"/>
              <a:t>julkaissut</a:t>
            </a:r>
            <a:r>
              <a:rPr lang="en-US" dirty="0"/>
              <a:t> </a:t>
            </a:r>
            <a:r>
              <a:rPr lang="en-US" dirty="0" err="1"/>
              <a:t>lukemisen</a:t>
            </a:r>
            <a:r>
              <a:rPr lang="en-US" dirty="0"/>
              <a:t> </a:t>
            </a:r>
            <a:r>
              <a:rPr lang="en-US" dirty="0" err="1"/>
              <a:t>sujuvuuden</a:t>
            </a:r>
            <a:r>
              <a:rPr lang="en-US" dirty="0"/>
              <a:t> </a:t>
            </a:r>
            <a:r>
              <a:rPr lang="en-US" dirty="0" err="1"/>
              <a:t>tukemiseen</a:t>
            </a:r>
            <a:r>
              <a:rPr lang="en-US" dirty="0"/>
              <a:t> </a:t>
            </a:r>
            <a:r>
              <a:rPr lang="en-US" dirty="0" err="1"/>
              <a:t>materiaalia</a:t>
            </a:r>
            <a:r>
              <a:rPr lang="en-US" dirty="0"/>
              <a:t> </a:t>
            </a:r>
            <a:r>
              <a:rPr lang="en-US" dirty="0" err="1"/>
              <a:t>opettajille</a:t>
            </a:r>
            <a:r>
              <a:rPr lang="en-US" dirty="0"/>
              <a:t>, </a:t>
            </a:r>
            <a:r>
              <a:rPr lang="en-US" dirty="0" err="1"/>
              <a:t>mutta</a:t>
            </a:r>
            <a:r>
              <a:rPr lang="en-US" dirty="0"/>
              <a:t> </a:t>
            </a:r>
            <a:r>
              <a:rPr lang="en-US" dirty="0" err="1"/>
              <a:t>opettajien</a:t>
            </a:r>
            <a:r>
              <a:rPr lang="en-US" dirty="0"/>
              <a:t> </a:t>
            </a:r>
            <a:r>
              <a:rPr lang="en-US" dirty="0" err="1"/>
              <a:t>pitää</a:t>
            </a:r>
            <a:r>
              <a:rPr lang="en-US" dirty="0"/>
              <a:t> </a:t>
            </a:r>
            <a:r>
              <a:rPr lang="en-US" dirty="0" err="1"/>
              <a:t>valmistaa</a:t>
            </a:r>
            <a:r>
              <a:rPr lang="en-US" dirty="0"/>
              <a:t> </a:t>
            </a:r>
            <a:r>
              <a:rPr lang="en-US" dirty="0" err="1"/>
              <a:t>paljon</a:t>
            </a:r>
            <a:r>
              <a:rPr lang="en-US" dirty="0"/>
              <a:t> </a:t>
            </a:r>
            <a:r>
              <a:rPr lang="en-US" dirty="0" err="1"/>
              <a:t>myös</a:t>
            </a:r>
            <a:r>
              <a:rPr lang="en-US" dirty="0"/>
              <a:t> </a:t>
            </a:r>
            <a:r>
              <a:rPr lang="en-US" dirty="0" err="1"/>
              <a:t>itse</a:t>
            </a:r>
            <a:r>
              <a:rPr lang="en-US" dirty="0"/>
              <a:t> </a:t>
            </a:r>
            <a:r>
              <a:rPr lang="en-US" dirty="0" err="1"/>
              <a:t>omaa</a:t>
            </a:r>
            <a:r>
              <a:rPr lang="en-US" dirty="0"/>
              <a:t> </a:t>
            </a:r>
            <a:r>
              <a:rPr lang="en-US" dirty="0" err="1"/>
              <a:t>materiaalia</a:t>
            </a:r>
            <a:r>
              <a:rPr lang="en-US" dirty="0"/>
              <a:t>. </a:t>
            </a:r>
            <a:r>
              <a:rPr lang="en-US" dirty="0" err="1"/>
              <a:t>Tärkeintä</a:t>
            </a:r>
            <a:r>
              <a:rPr lang="en-US" dirty="0"/>
              <a:t> on </a:t>
            </a:r>
            <a:r>
              <a:rPr lang="en-US" dirty="0" err="1"/>
              <a:t>kuitenkin</a:t>
            </a:r>
            <a:r>
              <a:rPr lang="en-US" dirty="0"/>
              <a:t> ”</a:t>
            </a:r>
            <a:r>
              <a:rPr lang="en-US" dirty="0" err="1"/>
              <a:t>altistua</a:t>
            </a:r>
            <a:r>
              <a:rPr lang="en-US" dirty="0"/>
              <a:t> </a:t>
            </a:r>
            <a:r>
              <a:rPr lang="en-US" dirty="0" err="1"/>
              <a:t>teksteille</a:t>
            </a:r>
            <a:r>
              <a:rPr lang="en-US" dirty="0"/>
              <a:t>” – </a:t>
            </a:r>
            <a:r>
              <a:rPr lang="en-US" dirty="0" err="1"/>
              <a:t>sujuvaksi</a:t>
            </a:r>
            <a:r>
              <a:rPr lang="en-US" dirty="0"/>
              <a:t> </a:t>
            </a:r>
            <a:r>
              <a:rPr lang="en-US" dirty="0" err="1"/>
              <a:t>lukijaksi</a:t>
            </a:r>
            <a:r>
              <a:rPr lang="en-US" dirty="0"/>
              <a:t> </a:t>
            </a:r>
            <a:r>
              <a:rPr lang="en-US" dirty="0" err="1"/>
              <a:t>tulee</a:t>
            </a:r>
            <a:r>
              <a:rPr lang="en-US" dirty="0"/>
              <a:t> vain </a:t>
            </a:r>
            <a:r>
              <a:rPr lang="en-US" dirty="0" err="1"/>
              <a:t>lukemalla</a:t>
            </a:r>
            <a:r>
              <a:rPr lang="en-US" dirty="0"/>
              <a:t> </a:t>
            </a:r>
            <a:r>
              <a:rPr lang="en-US" dirty="0" err="1"/>
              <a:t>paljon</a:t>
            </a:r>
            <a:r>
              <a:rPr lang="en-US" dirty="0"/>
              <a:t>. </a:t>
            </a:r>
          </a:p>
          <a:p>
            <a:pPr marL="228600" lvl="0" indent="-228600" algn="l" rtl="0">
              <a:spcBef>
                <a:spcPts val="360"/>
              </a:spcBef>
              <a:spcAft>
                <a:spcPts val="0"/>
              </a:spcAft>
              <a:buClr>
                <a:schemeClr val="dk1"/>
              </a:buClr>
              <a:buSzPts val="1200"/>
              <a:buFont typeface="Arial"/>
              <a:buAutoNum type="arabicPeriod"/>
            </a:pPr>
            <a:endParaRPr lang="en-US" dirty="0"/>
          </a:p>
          <a:p>
            <a:pPr marL="228600" marR="0" lvl="0"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en-US" dirty="0" err="1"/>
              <a:t>Kansainvälisessä</a:t>
            </a:r>
            <a:r>
              <a:rPr lang="en-US" dirty="0"/>
              <a:t> </a:t>
            </a:r>
            <a:r>
              <a:rPr lang="en-US" dirty="0" err="1"/>
              <a:t>lukutaitotutkimuksessa</a:t>
            </a:r>
            <a:r>
              <a:rPr lang="en-US" dirty="0"/>
              <a:t> </a:t>
            </a:r>
            <a:r>
              <a:rPr lang="en-US" dirty="0" err="1"/>
              <a:t>PIRLSissä</a:t>
            </a:r>
            <a:r>
              <a:rPr lang="en-US" dirty="0"/>
              <a:t> </a:t>
            </a:r>
            <a:r>
              <a:rPr lang="en-US" dirty="0" err="1"/>
              <a:t>lukutaitoa</a:t>
            </a:r>
            <a:r>
              <a:rPr lang="en-US" dirty="0"/>
              <a:t> </a:t>
            </a:r>
            <a:r>
              <a:rPr lang="en-US" dirty="0" err="1"/>
              <a:t>tarkasteltiin</a:t>
            </a:r>
            <a:r>
              <a:rPr lang="en-US" dirty="0"/>
              <a:t> </a:t>
            </a:r>
            <a:r>
              <a:rPr lang="en-US" dirty="0" err="1"/>
              <a:t>neljän</a:t>
            </a:r>
            <a:r>
              <a:rPr lang="en-US" dirty="0"/>
              <a:t> </a:t>
            </a:r>
            <a:r>
              <a:rPr lang="en-US" dirty="0" err="1"/>
              <a:t>suoritustason</a:t>
            </a:r>
            <a:r>
              <a:rPr lang="en-US" dirty="0"/>
              <a:t> </a:t>
            </a:r>
            <a:r>
              <a:rPr lang="en-US" dirty="0" err="1"/>
              <a:t>avulla</a:t>
            </a:r>
            <a:r>
              <a:rPr lang="en-US" dirty="0"/>
              <a:t>. </a:t>
            </a:r>
          </a:p>
          <a:p>
            <a:pPr marL="685800" marR="0" lvl="1"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en-US" dirty="0" err="1"/>
              <a:t>Erinomaiseen</a:t>
            </a:r>
            <a:r>
              <a:rPr lang="en-US" dirty="0"/>
              <a:t> </a:t>
            </a:r>
            <a:r>
              <a:rPr lang="en-US" dirty="0" err="1"/>
              <a:t>suoritustasoon</a:t>
            </a:r>
            <a:r>
              <a:rPr lang="en-US" dirty="0"/>
              <a:t> </a:t>
            </a:r>
            <a:r>
              <a:rPr lang="en-US" dirty="0" err="1"/>
              <a:t>ylsi</a:t>
            </a:r>
            <a:r>
              <a:rPr lang="en-US" dirty="0"/>
              <a:t> 14% </a:t>
            </a:r>
            <a:r>
              <a:rPr lang="en-US" dirty="0" err="1"/>
              <a:t>oppilaista</a:t>
            </a:r>
            <a:endParaRPr lang="en-US" dirty="0"/>
          </a:p>
          <a:p>
            <a:pPr marL="685800" marR="0" lvl="1"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en-US" dirty="0" err="1"/>
              <a:t>korkeaan</a:t>
            </a:r>
            <a:r>
              <a:rPr lang="en-US" dirty="0"/>
              <a:t> 39% </a:t>
            </a:r>
            <a:r>
              <a:rPr lang="en-US" dirty="0" err="1"/>
              <a:t>oppilaista</a:t>
            </a:r>
            <a:endParaRPr lang="en-US" dirty="0"/>
          </a:p>
          <a:p>
            <a:pPr marL="685800" marR="0" lvl="1"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en-US" dirty="0" err="1"/>
              <a:t>tyydyttävään</a:t>
            </a:r>
            <a:r>
              <a:rPr lang="en-US" dirty="0"/>
              <a:t> 31% </a:t>
            </a:r>
            <a:r>
              <a:rPr lang="en-US" dirty="0" err="1"/>
              <a:t>oppilaista</a:t>
            </a:r>
            <a:r>
              <a:rPr lang="en-US" dirty="0"/>
              <a:t>. </a:t>
            </a:r>
          </a:p>
          <a:p>
            <a:pPr marL="685800" marR="0" lvl="1"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en-US" dirty="0"/>
              <a:t>12% </a:t>
            </a:r>
            <a:r>
              <a:rPr lang="en-US" dirty="0" err="1"/>
              <a:t>oppilaista</a:t>
            </a:r>
            <a:r>
              <a:rPr lang="en-US" dirty="0"/>
              <a:t> </a:t>
            </a:r>
            <a:r>
              <a:rPr lang="en-US" dirty="0" err="1"/>
              <a:t>ylsi</a:t>
            </a:r>
            <a:r>
              <a:rPr lang="en-US" dirty="0"/>
              <a:t> </a:t>
            </a:r>
            <a:r>
              <a:rPr lang="en-US" dirty="0" err="1"/>
              <a:t>heikolle</a:t>
            </a:r>
            <a:r>
              <a:rPr lang="en-US" dirty="0"/>
              <a:t> </a:t>
            </a:r>
            <a:r>
              <a:rPr lang="en-US" dirty="0" err="1"/>
              <a:t>suoritustasolle</a:t>
            </a:r>
            <a:r>
              <a:rPr lang="en-US" dirty="0"/>
              <a:t>, ja 4% </a:t>
            </a:r>
            <a:r>
              <a:rPr lang="en-US" dirty="0" err="1"/>
              <a:t>oppilaista</a:t>
            </a:r>
            <a:r>
              <a:rPr lang="en-US" dirty="0"/>
              <a:t> </a:t>
            </a:r>
            <a:r>
              <a:rPr lang="en-US" dirty="0" err="1"/>
              <a:t>ei</a:t>
            </a:r>
            <a:r>
              <a:rPr lang="en-US" dirty="0"/>
              <a:t> </a:t>
            </a:r>
            <a:r>
              <a:rPr lang="en-US" dirty="0" err="1"/>
              <a:t>yltänyt</a:t>
            </a:r>
            <a:r>
              <a:rPr lang="en-US" dirty="0"/>
              <a:t> </a:t>
            </a:r>
            <a:r>
              <a:rPr lang="en-US" dirty="0" err="1"/>
              <a:t>heikkoon</a:t>
            </a:r>
            <a:r>
              <a:rPr lang="en-US" dirty="0"/>
              <a:t> </a:t>
            </a:r>
            <a:r>
              <a:rPr lang="en-US" dirty="0" err="1"/>
              <a:t>suoritustasoon</a:t>
            </a:r>
            <a:r>
              <a:rPr lang="en-US" dirty="0"/>
              <a:t>, </a:t>
            </a:r>
            <a:r>
              <a:rPr lang="en-US" dirty="0" err="1"/>
              <a:t>jolloin</a:t>
            </a:r>
            <a:r>
              <a:rPr lang="en-US" dirty="0"/>
              <a:t> </a:t>
            </a:r>
            <a:r>
              <a:rPr lang="en-US" dirty="0" err="1"/>
              <a:t>heidän</a:t>
            </a:r>
            <a:r>
              <a:rPr lang="en-US" dirty="0"/>
              <a:t> </a:t>
            </a:r>
            <a:r>
              <a:rPr lang="en-US" dirty="0" err="1"/>
              <a:t>lukutaitonsa</a:t>
            </a:r>
            <a:r>
              <a:rPr lang="en-US" dirty="0"/>
              <a:t> </a:t>
            </a:r>
            <a:r>
              <a:rPr lang="en-US" dirty="0" err="1"/>
              <a:t>katsotaan</a:t>
            </a:r>
            <a:r>
              <a:rPr lang="en-US" dirty="0"/>
              <a:t> </a:t>
            </a:r>
            <a:r>
              <a:rPr lang="en-US" dirty="0" err="1"/>
              <a:t>olevan</a:t>
            </a:r>
            <a:r>
              <a:rPr lang="en-US" dirty="0"/>
              <a:t> </a:t>
            </a:r>
            <a:r>
              <a:rPr lang="en-US" dirty="0" err="1"/>
              <a:t>erittäin</a:t>
            </a:r>
            <a:r>
              <a:rPr lang="en-US" dirty="0"/>
              <a:t> </a:t>
            </a:r>
            <a:r>
              <a:rPr lang="en-US" dirty="0" err="1"/>
              <a:t>heikko</a:t>
            </a:r>
            <a:r>
              <a:rPr lang="en-US" dirty="0"/>
              <a:t>. </a:t>
            </a:r>
          </a:p>
          <a:p>
            <a:pPr marL="228600" lvl="0" indent="-228600" algn="l" rtl="0">
              <a:spcBef>
                <a:spcPts val="360"/>
              </a:spcBef>
              <a:spcAft>
                <a:spcPts val="0"/>
              </a:spcAft>
              <a:buClr>
                <a:schemeClr val="dk1"/>
              </a:buClr>
              <a:buSzPts val="1200"/>
              <a:buFont typeface="Arial"/>
              <a:buAutoNum type="arabicPeriod"/>
            </a:pPr>
            <a:endParaRPr dirty="0"/>
          </a:p>
        </p:txBody>
      </p:sp>
      <p:sp>
        <p:nvSpPr>
          <p:cNvPr id="148" name="Google Shape;148;p1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14: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Suurin</a:t>
            </a:r>
            <a:r>
              <a:rPr lang="en-US" dirty="0"/>
              <a:t> </a:t>
            </a:r>
            <a:r>
              <a:rPr lang="en-US" dirty="0" err="1"/>
              <a:t>osa</a:t>
            </a:r>
            <a:r>
              <a:rPr lang="en-US" dirty="0"/>
              <a:t> </a:t>
            </a:r>
            <a:r>
              <a:rPr lang="en-US" dirty="0" err="1"/>
              <a:t>suomalaislapsista</a:t>
            </a:r>
            <a:r>
              <a:rPr lang="en-US" dirty="0"/>
              <a:t> </a:t>
            </a:r>
            <a:r>
              <a:rPr lang="en-US" dirty="0" err="1"/>
              <a:t>oppii</a:t>
            </a:r>
            <a:r>
              <a:rPr lang="en-US" dirty="0"/>
              <a:t> </a:t>
            </a:r>
            <a:r>
              <a:rPr lang="en-US" dirty="0" err="1"/>
              <a:t>nopeasti</a:t>
            </a:r>
            <a:r>
              <a:rPr lang="en-US" dirty="0"/>
              <a:t> </a:t>
            </a:r>
            <a:r>
              <a:rPr lang="en-US" dirty="0" err="1"/>
              <a:t>tarkoiksi</a:t>
            </a:r>
            <a:r>
              <a:rPr lang="en-US" dirty="0"/>
              <a:t> </a:t>
            </a:r>
            <a:r>
              <a:rPr lang="en-US" dirty="0" err="1"/>
              <a:t>lukijoiksi</a:t>
            </a:r>
            <a:r>
              <a:rPr lang="en-US" dirty="0"/>
              <a:t>. </a:t>
            </a:r>
            <a:r>
              <a:rPr lang="en-US" dirty="0" err="1"/>
              <a:t>Tarkkuus</a:t>
            </a:r>
            <a:r>
              <a:rPr lang="en-US" dirty="0"/>
              <a:t> </a:t>
            </a:r>
            <a:r>
              <a:rPr lang="en-US" dirty="0" err="1"/>
              <a:t>ei</a:t>
            </a:r>
            <a:r>
              <a:rPr lang="en-US" dirty="0"/>
              <a:t> ole </a:t>
            </a:r>
            <a:r>
              <a:rPr lang="en-US" dirty="0" err="1"/>
              <a:t>ongelma</a:t>
            </a:r>
            <a:r>
              <a:rPr lang="en-US" dirty="0"/>
              <a:t> </a:t>
            </a:r>
            <a:r>
              <a:rPr lang="en-US" dirty="0" err="1"/>
              <a:t>suurimmalle</a:t>
            </a:r>
            <a:r>
              <a:rPr lang="en-US" dirty="0"/>
              <a:t> </a:t>
            </a:r>
            <a:r>
              <a:rPr lang="en-US" dirty="0" err="1"/>
              <a:t>osalle</a:t>
            </a:r>
            <a:r>
              <a:rPr lang="en-US" dirty="0"/>
              <a:t> </a:t>
            </a:r>
            <a:r>
              <a:rPr lang="en-US" dirty="0" err="1"/>
              <a:t>oppilaista</a:t>
            </a:r>
            <a:r>
              <a:rPr lang="en-US" dirty="0"/>
              <a:t>, </a:t>
            </a:r>
            <a:r>
              <a:rPr lang="en-US" dirty="0" err="1"/>
              <a:t>koska</a:t>
            </a:r>
            <a:r>
              <a:rPr lang="en-US" dirty="0"/>
              <a:t> </a:t>
            </a:r>
            <a:r>
              <a:rPr lang="en-US" dirty="0" err="1"/>
              <a:t>kirjain-äännevastaavuus</a:t>
            </a:r>
            <a:r>
              <a:rPr lang="en-US" dirty="0"/>
              <a:t> on </a:t>
            </a:r>
            <a:r>
              <a:rPr lang="en-US" dirty="0" err="1"/>
              <a:t>Suomessa</a:t>
            </a:r>
            <a:r>
              <a:rPr lang="en-US" dirty="0"/>
              <a:t> </a:t>
            </a:r>
            <a:r>
              <a:rPr lang="en-US" dirty="0" err="1"/>
              <a:t>melkein</a:t>
            </a:r>
            <a:r>
              <a:rPr lang="en-US" dirty="0"/>
              <a:t> </a:t>
            </a:r>
            <a:r>
              <a:rPr lang="en-US" dirty="0" err="1"/>
              <a:t>täydellinen</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Nopea</a:t>
            </a:r>
            <a:r>
              <a:rPr lang="en-US" dirty="0"/>
              <a:t> </a:t>
            </a:r>
            <a:r>
              <a:rPr lang="en-US" dirty="0" err="1"/>
              <a:t>tarkoittaa</a:t>
            </a:r>
            <a:r>
              <a:rPr lang="en-US" dirty="0"/>
              <a:t> </a:t>
            </a:r>
            <a:r>
              <a:rPr lang="en-US" dirty="0" err="1"/>
              <a:t>eri</a:t>
            </a:r>
            <a:r>
              <a:rPr lang="en-US" dirty="0"/>
              <a:t> </a:t>
            </a:r>
            <a:r>
              <a:rPr lang="en-US" dirty="0" err="1"/>
              <a:t>tilanteissa</a:t>
            </a:r>
            <a:r>
              <a:rPr lang="en-US" dirty="0"/>
              <a:t> </a:t>
            </a:r>
            <a:r>
              <a:rPr lang="en-US" dirty="0" err="1"/>
              <a:t>erilaista</a:t>
            </a:r>
            <a:r>
              <a:rPr lang="en-US" dirty="0"/>
              <a:t> </a:t>
            </a:r>
            <a:r>
              <a:rPr lang="en-US" dirty="0" err="1"/>
              <a:t>nopeutta</a:t>
            </a:r>
            <a:r>
              <a:rPr lang="en-US" dirty="0"/>
              <a:t>. </a:t>
            </a:r>
            <a:r>
              <a:rPr lang="en-US" dirty="0" err="1"/>
              <a:t>Sitä</a:t>
            </a:r>
            <a:r>
              <a:rPr lang="en-US" dirty="0"/>
              <a:t>, </a:t>
            </a:r>
            <a:r>
              <a:rPr lang="en-US" dirty="0" err="1"/>
              <a:t>onko</a:t>
            </a:r>
            <a:r>
              <a:rPr lang="en-US" dirty="0"/>
              <a:t> </a:t>
            </a:r>
            <a:r>
              <a:rPr lang="en-US" dirty="0" err="1"/>
              <a:t>lukeminen</a:t>
            </a:r>
            <a:r>
              <a:rPr lang="en-US" dirty="0"/>
              <a:t> </a:t>
            </a:r>
            <a:r>
              <a:rPr lang="en-US" dirty="0" err="1"/>
              <a:t>hidasta</a:t>
            </a:r>
            <a:r>
              <a:rPr lang="en-US" dirty="0"/>
              <a:t>, </a:t>
            </a:r>
            <a:r>
              <a:rPr lang="en-US" dirty="0" err="1"/>
              <a:t>ei</a:t>
            </a:r>
            <a:r>
              <a:rPr lang="en-US" dirty="0"/>
              <a:t> </a:t>
            </a:r>
            <a:r>
              <a:rPr lang="en-US" dirty="0" err="1"/>
              <a:t>välttämättä</a:t>
            </a:r>
            <a:r>
              <a:rPr lang="en-US" dirty="0"/>
              <a:t> </a:t>
            </a:r>
            <a:r>
              <a:rPr lang="en-US" dirty="0" err="1"/>
              <a:t>kuule</a:t>
            </a:r>
            <a:r>
              <a:rPr lang="en-US" dirty="0"/>
              <a:t> </a:t>
            </a:r>
            <a:r>
              <a:rPr lang="en-US" dirty="0" err="1"/>
              <a:t>paljaalla</a:t>
            </a:r>
            <a:r>
              <a:rPr lang="en-US" dirty="0"/>
              <a:t> </a:t>
            </a:r>
            <a:r>
              <a:rPr lang="en-US" dirty="0" err="1"/>
              <a:t>korvalla</a:t>
            </a:r>
            <a:r>
              <a:rPr lang="en-US" dirty="0"/>
              <a:t>. </a:t>
            </a:r>
            <a:r>
              <a:rPr lang="en-US" dirty="0" err="1"/>
              <a:t>Lukemisen</a:t>
            </a:r>
            <a:r>
              <a:rPr lang="en-US" dirty="0"/>
              <a:t> </a:t>
            </a:r>
            <a:r>
              <a:rPr lang="en-US" dirty="0" err="1"/>
              <a:t>sujuvuuteen</a:t>
            </a:r>
            <a:r>
              <a:rPr lang="en-US" dirty="0"/>
              <a:t> on </a:t>
            </a:r>
            <a:r>
              <a:rPr lang="en-US" dirty="0" err="1"/>
              <a:t>olemassa</a:t>
            </a:r>
            <a:r>
              <a:rPr lang="en-US" dirty="0"/>
              <a:t> </a:t>
            </a:r>
            <a:r>
              <a:rPr lang="en-US" dirty="0" err="1"/>
              <a:t>kouluilla</a:t>
            </a:r>
            <a:r>
              <a:rPr lang="en-US" dirty="0"/>
              <a:t> </a:t>
            </a:r>
            <a:r>
              <a:rPr lang="en-US" dirty="0" err="1"/>
              <a:t>arviointimenetelmiä</a:t>
            </a:r>
            <a:r>
              <a:rPr lang="en-US" dirty="0"/>
              <a:t>, </a:t>
            </a:r>
            <a:r>
              <a:rPr lang="en-US" dirty="0" err="1"/>
              <a:t>joilla</a:t>
            </a:r>
            <a:r>
              <a:rPr lang="en-US" dirty="0"/>
              <a:t> </a:t>
            </a:r>
            <a:r>
              <a:rPr lang="en-US" dirty="0" err="1"/>
              <a:t>saadaan</a:t>
            </a:r>
            <a:r>
              <a:rPr lang="en-US" dirty="0"/>
              <a:t> </a:t>
            </a:r>
            <a:r>
              <a:rPr lang="en-US" dirty="0" err="1"/>
              <a:t>kiinni</a:t>
            </a:r>
            <a:r>
              <a:rPr lang="en-US" dirty="0"/>
              <a:t> ne </a:t>
            </a:r>
            <a:r>
              <a:rPr lang="en-US" dirty="0" err="1"/>
              <a:t>oppilaat</a:t>
            </a:r>
            <a:r>
              <a:rPr lang="en-US" dirty="0"/>
              <a:t>, </a:t>
            </a:r>
            <a:r>
              <a:rPr lang="en-US" dirty="0" err="1"/>
              <a:t>jotka</a:t>
            </a:r>
            <a:r>
              <a:rPr lang="en-US" dirty="0"/>
              <a:t> </a:t>
            </a:r>
            <a:r>
              <a:rPr lang="en-US" dirty="0" err="1"/>
              <a:t>lukevat</a:t>
            </a:r>
            <a:r>
              <a:rPr lang="en-US" dirty="0"/>
              <a:t> </a:t>
            </a:r>
            <a:r>
              <a:rPr lang="en-US" dirty="0" err="1"/>
              <a:t>hitaammin</a:t>
            </a:r>
            <a:r>
              <a:rPr lang="en-US" dirty="0"/>
              <a:t> </a:t>
            </a:r>
            <a:r>
              <a:rPr lang="en-US" dirty="0" err="1"/>
              <a:t>kuin</a:t>
            </a:r>
            <a:r>
              <a:rPr lang="en-US" dirty="0"/>
              <a:t> </a:t>
            </a:r>
            <a:r>
              <a:rPr lang="en-US" dirty="0" err="1"/>
              <a:t>keskiverto-oppilaat</a:t>
            </a:r>
            <a:r>
              <a:rPr lang="en-US" dirty="0"/>
              <a:t>. On </a:t>
            </a:r>
            <a:r>
              <a:rPr lang="en-US" dirty="0" err="1"/>
              <a:t>tärkeä</a:t>
            </a:r>
            <a:r>
              <a:rPr lang="en-US" dirty="0"/>
              <a:t> </a:t>
            </a:r>
            <a:r>
              <a:rPr lang="en-US" dirty="0" err="1"/>
              <a:t>löytää</a:t>
            </a:r>
            <a:r>
              <a:rPr lang="en-US" dirty="0"/>
              <a:t> ne </a:t>
            </a:r>
            <a:r>
              <a:rPr lang="en-US" dirty="0" err="1"/>
              <a:t>oppilaat</a:t>
            </a:r>
            <a:r>
              <a:rPr lang="en-US" dirty="0"/>
              <a:t>, </a:t>
            </a:r>
            <a:r>
              <a:rPr lang="en-US" dirty="0" err="1"/>
              <a:t>jotka</a:t>
            </a:r>
            <a:r>
              <a:rPr lang="en-US" dirty="0"/>
              <a:t> </a:t>
            </a:r>
            <a:r>
              <a:rPr lang="en-US" dirty="0" err="1"/>
              <a:t>lukevat</a:t>
            </a:r>
            <a:r>
              <a:rPr lang="en-US" dirty="0"/>
              <a:t> </a:t>
            </a:r>
            <a:r>
              <a:rPr lang="en-US" dirty="0" err="1"/>
              <a:t>hitaasti</a:t>
            </a:r>
            <a:r>
              <a:rPr lang="en-US" dirty="0"/>
              <a:t>, </a:t>
            </a:r>
            <a:r>
              <a:rPr lang="en-US" dirty="0" err="1"/>
              <a:t>jotta</a:t>
            </a:r>
            <a:r>
              <a:rPr lang="en-US" dirty="0"/>
              <a:t> </a:t>
            </a:r>
            <a:r>
              <a:rPr lang="en-US" dirty="0" err="1"/>
              <a:t>heitä</a:t>
            </a:r>
            <a:r>
              <a:rPr lang="en-US" dirty="0"/>
              <a:t> </a:t>
            </a:r>
            <a:r>
              <a:rPr lang="en-US" dirty="0" err="1"/>
              <a:t>voidaan</a:t>
            </a:r>
            <a:r>
              <a:rPr lang="en-US" dirty="0"/>
              <a:t> </a:t>
            </a:r>
            <a:r>
              <a:rPr lang="en-US" dirty="0" err="1"/>
              <a:t>auttaa</a:t>
            </a:r>
            <a:r>
              <a:rPr lang="en-US" dirty="0"/>
              <a:t> ja </a:t>
            </a:r>
            <a:r>
              <a:rPr lang="en-US" dirty="0" err="1"/>
              <a:t>koulunkäynti</a:t>
            </a:r>
            <a:r>
              <a:rPr lang="en-US" dirty="0"/>
              <a:t> </a:t>
            </a:r>
            <a:r>
              <a:rPr lang="en-US" dirty="0" err="1"/>
              <a:t>olisi</a:t>
            </a:r>
            <a:r>
              <a:rPr lang="en-US" dirty="0"/>
              <a:t> </a:t>
            </a:r>
            <a:r>
              <a:rPr lang="en-US" dirty="0" err="1"/>
              <a:t>sujuvaa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Ilmeikkyys</a:t>
            </a:r>
            <a:r>
              <a:rPr lang="en-US" dirty="0"/>
              <a:t> </a:t>
            </a:r>
            <a:r>
              <a:rPr lang="en-US" dirty="0" err="1"/>
              <a:t>tarkoittaa</a:t>
            </a:r>
            <a:r>
              <a:rPr lang="en-US" dirty="0"/>
              <a:t> </a:t>
            </a:r>
            <a:r>
              <a:rPr lang="en-US" dirty="0" err="1"/>
              <a:t>esimerkiksi</a:t>
            </a:r>
            <a:r>
              <a:rPr lang="en-US" dirty="0"/>
              <a:t> </a:t>
            </a:r>
            <a:r>
              <a:rPr lang="en-US" dirty="0" err="1"/>
              <a:t>sitä</a:t>
            </a:r>
            <a:r>
              <a:rPr lang="en-US" dirty="0"/>
              <a:t>, </a:t>
            </a:r>
            <a:r>
              <a:rPr lang="en-US" dirty="0" err="1"/>
              <a:t>että</a:t>
            </a:r>
            <a:r>
              <a:rPr lang="en-US" dirty="0"/>
              <a:t> </a:t>
            </a:r>
            <a:r>
              <a:rPr lang="en-US" dirty="0" err="1"/>
              <a:t>pitää</a:t>
            </a:r>
            <a:r>
              <a:rPr lang="en-US" dirty="0"/>
              <a:t> tauon </a:t>
            </a:r>
            <a:r>
              <a:rPr lang="en-US" dirty="0" err="1"/>
              <a:t>pisteen</a:t>
            </a:r>
            <a:r>
              <a:rPr lang="en-US" dirty="0"/>
              <a:t> </a:t>
            </a:r>
            <a:r>
              <a:rPr lang="en-US" dirty="0" err="1"/>
              <a:t>kohdalla</a:t>
            </a:r>
            <a:r>
              <a:rPr lang="en-US" dirty="0"/>
              <a:t>, </a:t>
            </a:r>
            <a:r>
              <a:rPr lang="en-US" dirty="0" err="1"/>
              <a:t>hengähtää</a:t>
            </a:r>
            <a:r>
              <a:rPr lang="en-US" dirty="0"/>
              <a:t> </a:t>
            </a:r>
            <a:r>
              <a:rPr lang="en-US" dirty="0" err="1"/>
              <a:t>pilkun</a:t>
            </a:r>
            <a:r>
              <a:rPr lang="en-US" dirty="0"/>
              <a:t> </a:t>
            </a:r>
            <a:r>
              <a:rPr lang="en-US" dirty="0" err="1"/>
              <a:t>kohdalla</a:t>
            </a:r>
            <a:r>
              <a:rPr lang="en-US" dirty="0"/>
              <a:t> ja </a:t>
            </a:r>
            <a:r>
              <a:rPr lang="en-US" dirty="0" err="1"/>
              <a:t>huudahtaa</a:t>
            </a:r>
            <a:r>
              <a:rPr lang="en-US" dirty="0"/>
              <a:t>, </a:t>
            </a:r>
            <a:r>
              <a:rPr lang="en-US" dirty="0" err="1"/>
              <a:t>kun</a:t>
            </a:r>
            <a:r>
              <a:rPr lang="en-US" dirty="0"/>
              <a:t> </a:t>
            </a:r>
            <a:r>
              <a:rPr lang="en-US" dirty="0" err="1"/>
              <a:t>lauseen</a:t>
            </a:r>
            <a:r>
              <a:rPr lang="en-US" dirty="0"/>
              <a:t> </a:t>
            </a:r>
            <a:r>
              <a:rPr lang="en-US" dirty="0" err="1"/>
              <a:t>lopussa</a:t>
            </a:r>
            <a:r>
              <a:rPr lang="en-US" dirty="0"/>
              <a:t> on </a:t>
            </a:r>
            <a:r>
              <a:rPr lang="en-US" dirty="0" err="1"/>
              <a:t>huutomerkki</a:t>
            </a:r>
            <a:r>
              <a:rPr lang="en-US" dirty="0"/>
              <a:t>. </a:t>
            </a:r>
            <a:r>
              <a:rPr lang="en-US" dirty="0" err="1"/>
              <a:t>Hitaat</a:t>
            </a:r>
            <a:r>
              <a:rPr lang="en-US" dirty="0"/>
              <a:t> </a:t>
            </a:r>
            <a:r>
              <a:rPr lang="en-US" dirty="0" err="1"/>
              <a:t>lukijat</a:t>
            </a:r>
            <a:r>
              <a:rPr lang="en-US" dirty="0"/>
              <a:t> </a:t>
            </a:r>
            <a:r>
              <a:rPr lang="en-US" dirty="0" err="1"/>
              <a:t>eivät</a:t>
            </a:r>
            <a:r>
              <a:rPr lang="en-US" dirty="0"/>
              <a:t> </a:t>
            </a:r>
            <a:r>
              <a:rPr lang="en-US" dirty="0" err="1"/>
              <a:t>aina</a:t>
            </a:r>
            <a:r>
              <a:rPr lang="en-US" dirty="0"/>
              <a:t> </a:t>
            </a:r>
            <a:r>
              <a:rPr lang="en-US" dirty="0" err="1"/>
              <a:t>pysty</a:t>
            </a:r>
            <a:r>
              <a:rPr lang="en-US" dirty="0"/>
              <a:t> </a:t>
            </a:r>
            <a:r>
              <a:rPr lang="en-US" dirty="0" err="1"/>
              <a:t>ilmeikkyyteen</a:t>
            </a:r>
            <a:r>
              <a:rPr lang="en-US" dirty="0"/>
              <a:t>, </a:t>
            </a:r>
            <a:r>
              <a:rPr lang="en-US" dirty="0" err="1"/>
              <a:t>koska</a:t>
            </a:r>
            <a:r>
              <a:rPr lang="en-US" dirty="0"/>
              <a:t> </a:t>
            </a:r>
            <a:r>
              <a:rPr lang="en-US" dirty="0" err="1"/>
              <a:t>energia</a:t>
            </a:r>
            <a:r>
              <a:rPr lang="en-US" dirty="0"/>
              <a:t> </a:t>
            </a:r>
            <a:r>
              <a:rPr lang="en-US" dirty="0" err="1"/>
              <a:t>kuluu</a:t>
            </a:r>
            <a:r>
              <a:rPr lang="en-US" dirty="0"/>
              <a:t> </a:t>
            </a:r>
            <a:r>
              <a:rPr lang="en-US" dirty="0" err="1"/>
              <a:t>tekstistä</a:t>
            </a:r>
            <a:r>
              <a:rPr lang="en-US" dirty="0"/>
              <a:t> </a:t>
            </a:r>
            <a:r>
              <a:rPr lang="en-US" dirty="0" err="1"/>
              <a:t>selvän</a:t>
            </a:r>
            <a:r>
              <a:rPr lang="en-US" dirty="0"/>
              <a:t> </a:t>
            </a:r>
            <a:r>
              <a:rPr lang="en-US" dirty="0" err="1"/>
              <a:t>saamiseen</a:t>
            </a:r>
            <a:r>
              <a:rPr lang="en-US" dirty="0"/>
              <a:t>. </a:t>
            </a:r>
            <a:r>
              <a:rPr lang="en-US" dirty="0" err="1"/>
              <a:t>Tässä</a:t>
            </a:r>
            <a:r>
              <a:rPr lang="en-US" dirty="0"/>
              <a:t> </a:t>
            </a:r>
            <a:r>
              <a:rPr lang="en-US" dirty="0" err="1"/>
              <a:t>Lukumummit</a:t>
            </a:r>
            <a:r>
              <a:rPr lang="en-US" dirty="0"/>
              <a:t> ja –</a:t>
            </a:r>
            <a:r>
              <a:rPr lang="en-US" dirty="0" err="1"/>
              <a:t>vaarit</a:t>
            </a:r>
            <a:r>
              <a:rPr lang="en-US" dirty="0"/>
              <a:t> </a:t>
            </a:r>
            <a:r>
              <a:rPr lang="en-US" dirty="0" err="1"/>
              <a:t>voivat</a:t>
            </a:r>
            <a:r>
              <a:rPr lang="en-US" dirty="0"/>
              <a:t> </a:t>
            </a:r>
            <a:r>
              <a:rPr lang="en-US" dirty="0" err="1"/>
              <a:t>auttaa</a:t>
            </a:r>
            <a:r>
              <a:rPr lang="en-US" dirty="0"/>
              <a:t> </a:t>
            </a:r>
            <a:r>
              <a:rPr lang="en-US" dirty="0" err="1"/>
              <a:t>lasta</a:t>
            </a:r>
            <a:r>
              <a:rPr lang="en-US" dirty="0"/>
              <a:t> </a:t>
            </a:r>
            <a:r>
              <a:rPr lang="en-US" dirty="0" err="1"/>
              <a:t>antamalla</a:t>
            </a:r>
            <a:r>
              <a:rPr lang="en-US" dirty="0"/>
              <a:t> </a:t>
            </a:r>
            <a:r>
              <a:rPr lang="en-US" dirty="0" err="1"/>
              <a:t>mallin</a:t>
            </a:r>
            <a:r>
              <a:rPr lang="en-US" dirty="0"/>
              <a:t> </a:t>
            </a:r>
            <a:r>
              <a:rPr lang="en-US" dirty="0" err="1"/>
              <a:t>ilmeikkäästä</a:t>
            </a:r>
            <a:r>
              <a:rPr lang="en-US" dirty="0"/>
              <a:t> </a:t>
            </a:r>
            <a:r>
              <a:rPr lang="en-US" dirty="0" err="1"/>
              <a:t>lukemisesta</a:t>
            </a:r>
            <a:r>
              <a:rPr lang="en-US" dirty="0"/>
              <a:t>. </a:t>
            </a:r>
            <a:r>
              <a:rPr lang="en-US" dirty="0" err="1"/>
              <a:t>Lukemisesta</a:t>
            </a:r>
            <a:r>
              <a:rPr lang="en-US" dirty="0"/>
              <a:t> </a:t>
            </a:r>
            <a:r>
              <a:rPr lang="en-US" dirty="0" err="1"/>
              <a:t>tulee</a:t>
            </a:r>
            <a:r>
              <a:rPr lang="en-US" dirty="0"/>
              <a:t> </a:t>
            </a:r>
            <a:r>
              <a:rPr lang="en-US" dirty="0" err="1"/>
              <a:t>silloin</a:t>
            </a:r>
            <a:r>
              <a:rPr lang="en-US" dirty="0"/>
              <a:t> </a:t>
            </a:r>
            <a:r>
              <a:rPr lang="en-US" dirty="0" err="1"/>
              <a:t>myös</a:t>
            </a:r>
            <a:r>
              <a:rPr lang="en-US" dirty="0"/>
              <a:t> </a:t>
            </a:r>
            <a:r>
              <a:rPr lang="en-US" dirty="0" err="1"/>
              <a:t>hauskaa</a:t>
            </a:r>
            <a:r>
              <a:rPr lang="en-US" dirty="0"/>
              <a:t>, </a:t>
            </a:r>
            <a:r>
              <a:rPr lang="en-US" dirty="0" err="1"/>
              <a:t>kun</a:t>
            </a:r>
            <a:r>
              <a:rPr lang="en-US" dirty="0"/>
              <a:t> </a:t>
            </a:r>
            <a:r>
              <a:rPr lang="en-US" dirty="0" err="1"/>
              <a:t>tekstiin</a:t>
            </a:r>
            <a:r>
              <a:rPr lang="en-US" dirty="0"/>
              <a:t> </a:t>
            </a:r>
            <a:r>
              <a:rPr lang="en-US" dirty="0" err="1"/>
              <a:t>tulee</a:t>
            </a:r>
            <a:r>
              <a:rPr lang="en-US" dirty="0"/>
              <a:t> </a:t>
            </a:r>
            <a:r>
              <a:rPr lang="en-US" dirty="0" err="1"/>
              <a:t>vivahteita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Hidas</a:t>
            </a:r>
            <a:r>
              <a:rPr lang="en-US" dirty="0"/>
              <a:t> ja </a:t>
            </a:r>
            <a:r>
              <a:rPr lang="en-US" dirty="0" err="1"/>
              <a:t>mahdollisesti</a:t>
            </a:r>
            <a:r>
              <a:rPr lang="en-US" dirty="0"/>
              <a:t> </a:t>
            </a:r>
            <a:r>
              <a:rPr lang="en-US" dirty="0" err="1"/>
              <a:t>epätarkka</a:t>
            </a:r>
            <a:r>
              <a:rPr lang="en-US" dirty="0"/>
              <a:t> </a:t>
            </a:r>
            <a:r>
              <a:rPr lang="en-US" dirty="0" err="1"/>
              <a:t>lukeminen</a:t>
            </a:r>
            <a:r>
              <a:rPr lang="en-US" dirty="0"/>
              <a:t> </a:t>
            </a:r>
            <a:r>
              <a:rPr lang="en-US" dirty="0" err="1"/>
              <a:t>vaikeuttaa</a:t>
            </a:r>
            <a:r>
              <a:rPr lang="en-US" dirty="0"/>
              <a:t> </a:t>
            </a:r>
            <a:r>
              <a:rPr lang="en-US" dirty="0" err="1"/>
              <a:t>tekstistä</a:t>
            </a:r>
            <a:r>
              <a:rPr lang="en-US" dirty="0"/>
              <a:t> </a:t>
            </a:r>
            <a:r>
              <a:rPr lang="en-US" dirty="0" err="1"/>
              <a:t>selvän</a:t>
            </a:r>
            <a:r>
              <a:rPr lang="en-US" dirty="0"/>
              <a:t> </a:t>
            </a:r>
            <a:r>
              <a:rPr lang="en-US" dirty="0" err="1"/>
              <a:t>saamista</a:t>
            </a:r>
            <a:r>
              <a:rPr lang="en-US" dirty="0"/>
              <a:t>. </a:t>
            </a:r>
            <a:r>
              <a:rPr lang="en-US" dirty="0" err="1"/>
              <a:t>Erittäin</a:t>
            </a:r>
            <a:r>
              <a:rPr lang="en-US" dirty="0"/>
              <a:t> </a:t>
            </a:r>
            <a:r>
              <a:rPr lang="en-US" dirty="0" err="1"/>
              <a:t>hidas</a:t>
            </a:r>
            <a:r>
              <a:rPr lang="en-US" dirty="0"/>
              <a:t> </a:t>
            </a:r>
            <a:r>
              <a:rPr lang="en-US" dirty="0" err="1"/>
              <a:t>lukija</a:t>
            </a:r>
            <a:r>
              <a:rPr lang="en-US" dirty="0"/>
              <a:t> </a:t>
            </a:r>
            <a:r>
              <a:rPr lang="en-US" dirty="0" err="1"/>
              <a:t>ehtii</a:t>
            </a:r>
            <a:r>
              <a:rPr lang="en-US" dirty="0"/>
              <a:t> jo </a:t>
            </a:r>
            <a:r>
              <a:rPr lang="en-US" dirty="0" err="1"/>
              <a:t>unohtaa</a:t>
            </a:r>
            <a:r>
              <a:rPr lang="en-US" dirty="0"/>
              <a:t> </a:t>
            </a:r>
            <a:r>
              <a:rPr lang="en-US" dirty="0" err="1"/>
              <a:t>lauseen</a:t>
            </a:r>
            <a:r>
              <a:rPr lang="en-US" dirty="0"/>
              <a:t> </a:t>
            </a:r>
            <a:r>
              <a:rPr lang="en-US" dirty="0" err="1"/>
              <a:t>alun</a:t>
            </a:r>
            <a:r>
              <a:rPr lang="en-US" dirty="0"/>
              <a:t>, </a:t>
            </a:r>
            <a:r>
              <a:rPr lang="en-US" dirty="0" err="1"/>
              <a:t>kun</a:t>
            </a:r>
            <a:r>
              <a:rPr lang="en-US" dirty="0"/>
              <a:t> </a:t>
            </a:r>
            <a:r>
              <a:rPr lang="en-US" dirty="0" err="1"/>
              <a:t>pääsee</a:t>
            </a:r>
            <a:r>
              <a:rPr lang="en-US" dirty="0"/>
              <a:t> </a:t>
            </a:r>
            <a:r>
              <a:rPr lang="en-US" dirty="0" err="1"/>
              <a:t>loppuun</a:t>
            </a:r>
            <a:r>
              <a:rPr lang="en-US" dirty="0"/>
              <a:t>. </a:t>
            </a:r>
            <a:r>
              <a:rPr lang="en-US" dirty="0" err="1"/>
              <a:t>Luetun</a:t>
            </a:r>
            <a:r>
              <a:rPr lang="en-US" dirty="0"/>
              <a:t> </a:t>
            </a:r>
            <a:r>
              <a:rPr lang="en-US" dirty="0" err="1"/>
              <a:t>ymmärtämisestä</a:t>
            </a:r>
            <a:r>
              <a:rPr lang="en-US" dirty="0"/>
              <a:t> </a:t>
            </a:r>
            <a:r>
              <a:rPr lang="en-US" dirty="0" err="1"/>
              <a:t>tulee</a:t>
            </a:r>
            <a:r>
              <a:rPr lang="en-US" dirty="0"/>
              <a:t> </a:t>
            </a:r>
            <a:r>
              <a:rPr lang="en-US" dirty="0" err="1"/>
              <a:t>tällöin</a:t>
            </a:r>
            <a:r>
              <a:rPr lang="en-US" dirty="0"/>
              <a:t> </a:t>
            </a:r>
            <a:r>
              <a:rPr lang="en-US" dirty="0" err="1"/>
              <a:t>hankalaa</a:t>
            </a:r>
            <a:r>
              <a:rPr lang="en-US" dirty="0"/>
              <a:t> </a:t>
            </a:r>
            <a:r>
              <a:rPr lang="en-US" dirty="0" err="1"/>
              <a:t>eikä</a:t>
            </a:r>
            <a:r>
              <a:rPr lang="en-US" dirty="0"/>
              <a:t> </a:t>
            </a:r>
            <a:r>
              <a:rPr lang="en-US" dirty="0" err="1"/>
              <a:t>lukemisesta</a:t>
            </a:r>
            <a:r>
              <a:rPr lang="en-US" dirty="0"/>
              <a:t> </a:t>
            </a:r>
            <a:r>
              <a:rPr lang="en-US" dirty="0" err="1"/>
              <a:t>saa</a:t>
            </a:r>
            <a:r>
              <a:rPr lang="en-US" dirty="0"/>
              <a:t> </a:t>
            </a:r>
            <a:r>
              <a:rPr lang="en-US" dirty="0" err="1"/>
              <a:t>välttämättä</a:t>
            </a:r>
            <a:r>
              <a:rPr lang="en-US" dirty="0"/>
              <a:t> </a:t>
            </a:r>
            <a:r>
              <a:rPr lang="en-US" dirty="0" err="1"/>
              <a:t>nautintoa</a:t>
            </a:r>
            <a:r>
              <a:rPr lang="en-US" dirty="0"/>
              <a:t>.</a:t>
            </a:r>
            <a:endParaRPr dirty="0"/>
          </a:p>
        </p:txBody>
      </p:sp>
      <p:sp>
        <p:nvSpPr>
          <p:cNvPr id="156" name="Google Shape;156;p14: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1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Arvaileva</a:t>
            </a:r>
            <a:r>
              <a:rPr lang="en-US" dirty="0"/>
              <a:t> </a:t>
            </a:r>
            <a:r>
              <a:rPr lang="en-US" dirty="0" err="1"/>
              <a:t>tyyli</a:t>
            </a:r>
            <a:r>
              <a:rPr lang="en-US" dirty="0"/>
              <a:t> on </a:t>
            </a:r>
            <a:r>
              <a:rPr lang="en-US" dirty="0" err="1"/>
              <a:t>hitailla</a:t>
            </a:r>
            <a:r>
              <a:rPr lang="en-US" dirty="0"/>
              <a:t> </a:t>
            </a:r>
            <a:r>
              <a:rPr lang="en-US" dirty="0" err="1"/>
              <a:t>lukijoilla</a:t>
            </a:r>
            <a:r>
              <a:rPr lang="en-US" dirty="0"/>
              <a:t> </a:t>
            </a:r>
            <a:r>
              <a:rPr lang="en-US" dirty="0" err="1"/>
              <a:t>aika</a:t>
            </a:r>
            <a:r>
              <a:rPr lang="en-US" dirty="0"/>
              <a:t> </a:t>
            </a:r>
            <a:r>
              <a:rPr lang="en-US" dirty="0" err="1"/>
              <a:t>yleinen</a:t>
            </a:r>
            <a:r>
              <a:rPr lang="en-US" dirty="0"/>
              <a:t>: </a:t>
            </a:r>
            <a:r>
              <a:rPr lang="en-US" dirty="0" err="1"/>
              <a:t>kun</a:t>
            </a:r>
            <a:r>
              <a:rPr lang="en-US" dirty="0"/>
              <a:t> </a:t>
            </a:r>
            <a:r>
              <a:rPr lang="en-US" dirty="0" err="1"/>
              <a:t>oppilas</a:t>
            </a:r>
            <a:r>
              <a:rPr lang="en-US" dirty="0"/>
              <a:t> </a:t>
            </a:r>
            <a:r>
              <a:rPr lang="en-US" dirty="0" err="1"/>
              <a:t>ei</a:t>
            </a:r>
            <a:r>
              <a:rPr lang="en-US" dirty="0"/>
              <a:t> </a:t>
            </a:r>
            <a:r>
              <a:rPr lang="en-US" dirty="0" err="1"/>
              <a:t>jaksaisi</a:t>
            </a:r>
            <a:r>
              <a:rPr lang="en-US" dirty="0"/>
              <a:t> </a:t>
            </a:r>
            <a:r>
              <a:rPr lang="en-US" dirty="0" err="1"/>
              <a:t>lukea</a:t>
            </a:r>
            <a:r>
              <a:rPr lang="en-US" dirty="0"/>
              <a:t> </a:t>
            </a:r>
            <a:r>
              <a:rPr lang="en-US" dirty="0" err="1"/>
              <a:t>lausetta</a:t>
            </a:r>
            <a:r>
              <a:rPr lang="en-US" dirty="0"/>
              <a:t> </a:t>
            </a:r>
            <a:r>
              <a:rPr lang="en-US" dirty="0" err="1"/>
              <a:t>loppuun</a:t>
            </a:r>
            <a:r>
              <a:rPr lang="en-US" dirty="0"/>
              <a:t>, </a:t>
            </a:r>
            <a:r>
              <a:rPr lang="en-US" dirty="0" err="1"/>
              <a:t>hän</a:t>
            </a:r>
            <a:r>
              <a:rPr lang="en-US" dirty="0"/>
              <a:t> </a:t>
            </a:r>
            <a:r>
              <a:rPr lang="en-US" dirty="0" err="1"/>
              <a:t>arvaa</a:t>
            </a:r>
            <a:r>
              <a:rPr lang="en-US" dirty="0"/>
              <a:t> </a:t>
            </a:r>
            <a:r>
              <a:rPr lang="en-US" dirty="0" err="1"/>
              <a:t>sanan</a:t>
            </a:r>
            <a:r>
              <a:rPr lang="en-US" dirty="0"/>
              <a:t> tai </a:t>
            </a:r>
            <a:r>
              <a:rPr lang="en-US" dirty="0" err="1"/>
              <a:t>lauseen</a:t>
            </a:r>
            <a:r>
              <a:rPr lang="en-US" dirty="0"/>
              <a:t> </a:t>
            </a:r>
            <a:r>
              <a:rPr lang="en-US" dirty="0" err="1"/>
              <a:t>lopun</a:t>
            </a:r>
            <a:r>
              <a:rPr lang="en-US" dirty="0"/>
              <a:t>. </a:t>
            </a:r>
            <a:r>
              <a:rPr lang="en-US" dirty="0" err="1"/>
              <a:t>Joskus</a:t>
            </a:r>
            <a:r>
              <a:rPr lang="en-US" dirty="0"/>
              <a:t> </a:t>
            </a:r>
            <a:r>
              <a:rPr lang="en-US" dirty="0" err="1"/>
              <a:t>lopputulos</a:t>
            </a:r>
            <a:r>
              <a:rPr lang="en-US" dirty="0"/>
              <a:t> </a:t>
            </a:r>
            <a:r>
              <a:rPr lang="en-US" dirty="0" err="1"/>
              <a:t>vaikuttaa</a:t>
            </a:r>
            <a:r>
              <a:rPr lang="en-US" dirty="0"/>
              <a:t> </a:t>
            </a:r>
            <a:r>
              <a:rPr lang="en-US" dirty="0" err="1"/>
              <a:t>lauseen</a:t>
            </a:r>
            <a:r>
              <a:rPr lang="en-US" dirty="0"/>
              <a:t> </a:t>
            </a:r>
            <a:r>
              <a:rPr lang="en-US" dirty="0" err="1"/>
              <a:t>ymmärtämiseen</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Hidas</a:t>
            </a:r>
            <a:r>
              <a:rPr lang="en-US" dirty="0"/>
              <a:t> </a:t>
            </a:r>
            <a:r>
              <a:rPr lang="en-US" dirty="0" err="1"/>
              <a:t>lukutaito</a:t>
            </a:r>
            <a:r>
              <a:rPr lang="en-US" dirty="0"/>
              <a:t> </a:t>
            </a:r>
            <a:r>
              <a:rPr lang="en-US" dirty="0" err="1"/>
              <a:t>voi</a:t>
            </a:r>
            <a:r>
              <a:rPr lang="en-US" dirty="0"/>
              <a:t> </a:t>
            </a:r>
            <a:r>
              <a:rPr lang="en-US" dirty="0" err="1"/>
              <a:t>vaikuttaa</a:t>
            </a:r>
            <a:r>
              <a:rPr lang="en-US" dirty="0"/>
              <a:t> </a:t>
            </a:r>
            <a:r>
              <a:rPr lang="en-US" dirty="0" err="1"/>
              <a:t>jopa</a:t>
            </a:r>
            <a:r>
              <a:rPr lang="en-US" dirty="0"/>
              <a:t> </a:t>
            </a:r>
            <a:r>
              <a:rPr lang="en-US" dirty="0" err="1"/>
              <a:t>syrjäytymiseen</a:t>
            </a:r>
            <a:r>
              <a:rPr lang="en-US" dirty="0"/>
              <a:t>: </a:t>
            </a:r>
            <a:r>
              <a:rPr lang="en-US" dirty="0" err="1"/>
              <a:t>toisen</a:t>
            </a:r>
            <a:r>
              <a:rPr lang="en-US" dirty="0"/>
              <a:t> </a:t>
            </a:r>
            <a:r>
              <a:rPr lang="en-US" dirty="0" err="1"/>
              <a:t>asteen</a:t>
            </a:r>
            <a:r>
              <a:rPr lang="en-US" dirty="0"/>
              <a:t> </a:t>
            </a:r>
            <a:r>
              <a:rPr lang="en-US" dirty="0" err="1"/>
              <a:t>opinnoissa</a:t>
            </a:r>
            <a:r>
              <a:rPr lang="en-US" dirty="0"/>
              <a:t> </a:t>
            </a:r>
            <a:r>
              <a:rPr lang="en-US" dirty="0" err="1"/>
              <a:t>vaaditaan</a:t>
            </a:r>
            <a:r>
              <a:rPr lang="en-US" dirty="0"/>
              <a:t> </a:t>
            </a:r>
            <a:r>
              <a:rPr lang="en-US" dirty="0" err="1"/>
              <a:t>hyvää</a:t>
            </a:r>
            <a:r>
              <a:rPr lang="en-US" dirty="0"/>
              <a:t> </a:t>
            </a:r>
            <a:r>
              <a:rPr lang="en-US" dirty="0" err="1"/>
              <a:t>lukutaitoa</a:t>
            </a:r>
            <a:r>
              <a:rPr lang="en-US" dirty="0"/>
              <a:t>. </a:t>
            </a:r>
            <a:r>
              <a:rPr lang="en-US" dirty="0" err="1"/>
              <a:t>Yläkoulussa</a:t>
            </a:r>
            <a:r>
              <a:rPr lang="en-US" dirty="0"/>
              <a:t> </a:t>
            </a:r>
            <a:r>
              <a:rPr lang="en-US" dirty="0" err="1"/>
              <a:t>ei</a:t>
            </a:r>
            <a:r>
              <a:rPr lang="en-US" dirty="0"/>
              <a:t> </a:t>
            </a:r>
            <a:r>
              <a:rPr lang="en-US" dirty="0" err="1"/>
              <a:t>välttämättä</a:t>
            </a:r>
            <a:r>
              <a:rPr lang="en-US" dirty="0"/>
              <a:t> </a:t>
            </a:r>
            <a:r>
              <a:rPr lang="en-US" dirty="0" err="1"/>
              <a:t>enää</a:t>
            </a:r>
            <a:r>
              <a:rPr lang="en-US" dirty="0"/>
              <a:t> </a:t>
            </a:r>
            <a:r>
              <a:rPr lang="en-US" dirty="0" err="1"/>
              <a:t>anneta</a:t>
            </a:r>
            <a:r>
              <a:rPr lang="en-US" dirty="0"/>
              <a:t> </a:t>
            </a:r>
            <a:r>
              <a:rPr lang="en-US" dirty="0" err="1"/>
              <a:t>tukea</a:t>
            </a:r>
            <a:r>
              <a:rPr lang="en-US" dirty="0"/>
              <a:t> </a:t>
            </a:r>
            <a:r>
              <a:rPr lang="en-US" dirty="0" err="1"/>
              <a:t>lukemissujuvuuden</a:t>
            </a:r>
            <a:r>
              <a:rPr lang="en-US" dirty="0"/>
              <a:t> </a:t>
            </a:r>
            <a:r>
              <a:rPr lang="en-US" dirty="0" err="1"/>
              <a:t>kehitykseen</a:t>
            </a:r>
            <a:r>
              <a:rPr lang="en-US" dirty="0"/>
              <a:t>, </a:t>
            </a:r>
            <a:r>
              <a:rPr lang="en-US" dirty="0" err="1"/>
              <a:t>joten</a:t>
            </a:r>
            <a:r>
              <a:rPr lang="en-US" dirty="0"/>
              <a:t> </a:t>
            </a:r>
            <a:r>
              <a:rPr lang="en-US" dirty="0" err="1"/>
              <a:t>työ</a:t>
            </a:r>
            <a:r>
              <a:rPr lang="en-US" dirty="0"/>
              <a:t> on </a:t>
            </a:r>
            <a:r>
              <a:rPr lang="en-US" dirty="0" err="1"/>
              <a:t>parasta</a:t>
            </a:r>
            <a:r>
              <a:rPr lang="en-US" dirty="0"/>
              <a:t> </a:t>
            </a:r>
            <a:r>
              <a:rPr lang="en-US" dirty="0" err="1"/>
              <a:t>tehdä</a:t>
            </a:r>
            <a:r>
              <a:rPr lang="en-US" dirty="0"/>
              <a:t> </a:t>
            </a:r>
            <a:r>
              <a:rPr lang="en-US" dirty="0" err="1"/>
              <a:t>alakoulun</a:t>
            </a:r>
            <a:r>
              <a:rPr lang="en-US" dirty="0"/>
              <a:t> </a:t>
            </a:r>
            <a:r>
              <a:rPr lang="en-US" dirty="0" err="1"/>
              <a:t>aikana</a:t>
            </a:r>
            <a:r>
              <a:rPr lang="en-US" dirty="0"/>
              <a:t>.</a:t>
            </a:r>
            <a:endParaRPr dirty="0"/>
          </a:p>
          <a:p>
            <a:pPr marL="0" lvl="0" indent="0" algn="l" rtl="0">
              <a:spcBef>
                <a:spcPts val="360"/>
              </a:spcBef>
              <a:spcAft>
                <a:spcPts val="0"/>
              </a:spcAft>
              <a:buNone/>
            </a:pPr>
            <a:endParaRPr dirty="0"/>
          </a:p>
        </p:txBody>
      </p:sp>
      <p:sp>
        <p:nvSpPr>
          <p:cNvPr id="164" name="Google Shape;164;p1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6: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Lukumummit</a:t>
            </a:r>
            <a:r>
              <a:rPr lang="en-US" dirty="0"/>
              <a:t> ja -</a:t>
            </a:r>
            <a:r>
              <a:rPr lang="en-US" dirty="0" err="1"/>
              <a:t>vaarit</a:t>
            </a:r>
            <a:r>
              <a:rPr lang="en-US" dirty="0"/>
              <a:t> </a:t>
            </a:r>
            <a:r>
              <a:rPr lang="en-US" dirty="0" err="1"/>
              <a:t>tarjoavat</a:t>
            </a:r>
            <a:r>
              <a:rPr lang="en-US" dirty="0"/>
              <a:t> </a:t>
            </a:r>
            <a:r>
              <a:rPr lang="en-US" dirty="0" err="1"/>
              <a:t>mahdollisuuden</a:t>
            </a:r>
            <a:r>
              <a:rPr lang="en-US" dirty="0"/>
              <a:t> </a:t>
            </a:r>
            <a:r>
              <a:rPr lang="en-US" dirty="0" err="1"/>
              <a:t>säännölliseen</a:t>
            </a:r>
            <a:r>
              <a:rPr lang="en-US" dirty="0"/>
              <a:t> </a:t>
            </a:r>
            <a:r>
              <a:rPr lang="en-US" dirty="0" err="1"/>
              <a:t>lukemiseen</a:t>
            </a:r>
            <a:r>
              <a:rPr lang="en-US" dirty="0"/>
              <a:t> – </a:t>
            </a:r>
            <a:r>
              <a:rPr lang="en-US" dirty="0" err="1"/>
              <a:t>monikaan</a:t>
            </a:r>
            <a:r>
              <a:rPr lang="en-US" dirty="0"/>
              <a:t> </a:t>
            </a:r>
            <a:r>
              <a:rPr lang="en-US" dirty="0" err="1"/>
              <a:t>niistä</a:t>
            </a:r>
            <a:r>
              <a:rPr lang="en-US" dirty="0"/>
              <a:t>, </a:t>
            </a:r>
            <a:r>
              <a:rPr lang="en-US" dirty="0" err="1"/>
              <a:t>joilla</a:t>
            </a:r>
            <a:r>
              <a:rPr lang="en-US" dirty="0"/>
              <a:t> on </a:t>
            </a:r>
            <a:r>
              <a:rPr lang="en-US" dirty="0" err="1"/>
              <a:t>lukemisen</a:t>
            </a:r>
            <a:r>
              <a:rPr lang="en-US" dirty="0"/>
              <a:t> </a:t>
            </a:r>
            <a:r>
              <a:rPr lang="en-US" dirty="0" err="1"/>
              <a:t>pulmia</a:t>
            </a:r>
            <a:r>
              <a:rPr lang="en-US" dirty="0"/>
              <a:t>, </a:t>
            </a:r>
            <a:r>
              <a:rPr lang="en-US" dirty="0" err="1"/>
              <a:t>eivät</a:t>
            </a:r>
            <a:r>
              <a:rPr lang="en-US" dirty="0"/>
              <a:t> </a:t>
            </a:r>
            <a:r>
              <a:rPr lang="en-US" dirty="0" err="1"/>
              <a:t>lue</a:t>
            </a:r>
            <a:r>
              <a:rPr lang="en-US" dirty="0"/>
              <a:t> </a:t>
            </a:r>
            <a:r>
              <a:rPr lang="en-US" dirty="0" err="1"/>
              <a:t>vapaaehtoisesti</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Lukumummilta</a:t>
            </a:r>
            <a:r>
              <a:rPr lang="en-US" dirty="0"/>
              <a:t> ja -</a:t>
            </a:r>
            <a:r>
              <a:rPr lang="en-US" dirty="0" err="1"/>
              <a:t>vaarilta</a:t>
            </a:r>
            <a:r>
              <a:rPr lang="en-US" dirty="0"/>
              <a:t> </a:t>
            </a:r>
            <a:r>
              <a:rPr lang="en-US" dirty="0" err="1"/>
              <a:t>kuulee</a:t>
            </a:r>
            <a:r>
              <a:rPr lang="en-US" dirty="0"/>
              <a:t>, </a:t>
            </a:r>
            <a:r>
              <a:rPr lang="en-US" dirty="0" err="1"/>
              <a:t>miltä</a:t>
            </a:r>
            <a:r>
              <a:rPr lang="en-US" dirty="0"/>
              <a:t> </a:t>
            </a:r>
            <a:r>
              <a:rPr lang="en-US" dirty="0" err="1"/>
              <a:t>teksti</a:t>
            </a:r>
            <a:r>
              <a:rPr lang="en-US" dirty="0"/>
              <a:t> </a:t>
            </a:r>
            <a:r>
              <a:rPr lang="en-US" dirty="0" err="1"/>
              <a:t>sujuvasti</a:t>
            </a:r>
            <a:r>
              <a:rPr lang="en-US" dirty="0"/>
              <a:t> </a:t>
            </a:r>
            <a:r>
              <a:rPr lang="en-US" dirty="0" err="1"/>
              <a:t>luettuna</a:t>
            </a:r>
            <a:r>
              <a:rPr lang="en-US" dirty="0"/>
              <a:t> </a:t>
            </a:r>
            <a:r>
              <a:rPr lang="en-US" dirty="0" err="1"/>
              <a:t>kuulostaa</a:t>
            </a:r>
            <a:r>
              <a:rPr lang="en-US" dirty="0"/>
              <a:t>. </a:t>
            </a:r>
            <a:r>
              <a:rPr lang="en-US" dirty="0" err="1"/>
              <a:t>Kohta</a:t>
            </a:r>
            <a:r>
              <a:rPr lang="en-US" dirty="0"/>
              <a:t> </a:t>
            </a:r>
            <a:r>
              <a:rPr lang="en-US" dirty="0" err="1"/>
              <a:t>opeteltavat</a:t>
            </a:r>
            <a:r>
              <a:rPr lang="en-US" dirty="0"/>
              <a:t> </a:t>
            </a:r>
            <a:r>
              <a:rPr lang="en-US" dirty="0" err="1"/>
              <a:t>tekniikat</a:t>
            </a:r>
            <a:r>
              <a:rPr lang="en-US" dirty="0"/>
              <a:t> </a:t>
            </a:r>
            <a:r>
              <a:rPr lang="en-US" dirty="0" err="1"/>
              <a:t>ovat</a:t>
            </a:r>
            <a:r>
              <a:rPr lang="en-US" dirty="0"/>
              <a:t> </a:t>
            </a:r>
            <a:r>
              <a:rPr lang="en-US" dirty="0" err="1"/>
              <a:t>tutkimusperustaisia</a:t>
            </a:r>
            <a:r>
              <a:rPr lang="en-US" dirty="0"/>
              <a:t> ja </a:t>
            </a:r>
            <a:r>
              <a:rPr lang="en-US" dirty="0" err="1"/>
              <a:t>perustuvat</a:t>
            </a:r>
            <a:r>
              <a:rPr lang="en-US" dirty="0"/>
              <a:t> </a:t>
            </a:r>
            <a:r>
              <a:rPr lang="en-US" dirty="0" err="1"/>
              <a:t>siihen</a:t>
            </a:r>
            <a:r>
              <a:rPr lang="en-US" dirty="0"/>
              <a:t>, </a:t>
            </a:r>
            <a:r>
              <a:rPr lang="en-US" dirty="0" err="1"/>
              <a:t>että</a:t>
            </a:r>
            <a:r>
              <a:rPr lang="en-US" dirty="0"/>
              <a:t> </a:t>
            </a:r>
            <a:r>
              <a:rPr lang="en-US" dirty="0" err="1"/>
              <a:t>oppilas</a:t>
            </a:r>
            <a:r>
              <a:rPr lang="en-US" dirty="0"/>
              <a:t> </a:t>
            </a:r>
            <a:r>
              <a:rPr lang="en-US" dirty="0" err="1"/>
              <a:t>saa</a:t>
            </a:r>
            <a:r>
              <a:rPr lang="en-US" dirty="0"/>
              <a:t> </a:t>
            </a:r>
            <a:r>
              <a:rPr lang="en-US" dirty="0" err="1"/>
              <a:t>mallin</a:t>
            </a:r>
            <a:r>
              <a:rPr lang="en-US" dirty="0"/>
              <a:t> </a:t>
            </a:r>
            <a:r>
              <a:rPr lang="en-US" dirty="0" err="1"/>
              <a:t>lukemisesta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a:t>Lukumummi ja -</a:t>
            </a:r>
            <a:r>
              <a:rPr lang="en-US" dirty="0" err="1"/>
              <a:t>vaari</a:t>
            </a:r>
            <a:r>
              <a:rPr lang="en-US" dirty="0"/>
              <a:t> </a:t>
            </a:r>
            <a:r>
              <a:rPr lang="en-US" dirty="0" err="1"/>
              <a:t>tarjoaa</a:t>
            </a:r>
            <a:r>
              <a:rPr lang="en-US" dirty="0"/>
              <a:t> </a:t>
            </a:r>
            <a:r>
              <a:rPr lang="en-US" dirty="0" err="1"/>
              <a:t>korvaamatonta</a:t>
            </a:r>
            <a:r>
              <a:rPr lang="en-US" dirty="0"/>
              <a:t> </a:t>
            </a:r>
            <a:r>
              <a:rPr lang="en-US" dirty="0" err="1"/>
              <a:t>yksilöllistä</a:t>
            </a:r>
            <a:r>
              <a:rPr lang="en-US" dirty="0"/>
              <a:t> </a:t>
            </a:r>
            <a:r>
              <a:rPr lang="en-US" dirty="0" err="1"/>
              <a:t>huomiota</a:t>
            </a:r>
            <a:r>
              <a:rPr lang="en-US" dirty="0"/>
              <a:t> ja </a:t>
            </a:r>
            <a:r>
              <a:rPr lang="en-US" dirty="0" err="1"/>
              <a:t>kannustavaa</a:t>
            </a:r>
            <a:r>
              <a:rPr lang="en-US" dirty="0"/>
              <a:t> </a:t>
            </a:r>
            <a:r>
              <a:rPr lang="en-US" dirty="0" err="1"/>
              <a:t>tukea</a:t>
            </a:r>
            <a:r>
              <a:rPr lang="en-US" dirty="0"/>
              <a:t>, jota </a:t>
            </a:r>
            <a:r>
              <a:rPr lang="en-US" dirty="0" err="1"/>
              <a:t>ei</a:t>
            </a:r>
            <a:r>
              <a:rPr lang="en-US" dirty="0"/>
              <a:t> </a:t>
            </a:r>
            <a:r>
              <a:rPr lang="en-US" dirty="0" err="1"/>
              <a:t>välttämättä</a:t>
            </a:r>
            <a:r>
              <a:rPr lang="en-US" dirty="0"/>
              <a:t> </a:t>
            </a:r>
            <a:r>
              <a:rPr lang="en-US" dirty="0" err="1"/>
              <a:t>oppilas</a:t>
            </a:r>
            <a:r>
              <a:rPr lang="en-US" dirty="0"/>
              <a:t> </a:t>
            </a:r>
            <a:r>
              <a:rPr lang="en-US" dirty="0" err="1"/>
              <a:t>saa</a:t>
            </a:r>
            <a:r>
              <a:rPr lang="en-US" dirty="0"/>
              <a:t> </a:t>
            </a:r>
            <a:r>
              <a:rPr lang="en-US" dirty="0" err="1"/>
              <a:t>muualta</a:t>
            </a:r>
            <a:r>
              <a:rPr lang="en-US" dirty="0"/>
              <a:t>.</a:t>
            </a:r>
            <a:endParaRPr dirty="0"/>
          </a:p>
          <a:p>
            <a:pPr marL="228600" lvl="0" indent="-228600" algn="l" rtl="0">
              <a:spcBef>
                <a:spcPts val="360"/>
              </a:spcBef>
              <a:spcAft>
                <a:spcPts val="0"/>
              </a:spcAft>
              <a:buClr>
                <a:schemeClr val="dk1"/>
              </a:buClr>
              <a:buSzPts val="1200"/>
              <a:buFont typeface="Arial"/>
              <a:buAutoNum type="arabicPeriod"/>
            </a:pPr>
            <a:r>
              <a:rPr lang="en-US" dirty="0" err="1"/>
              <a:t>Lukemisesta</a:t>
            </a:r>
            <a:r>
              <a:rPr lang="en-US" dirty="0"/>
              <a:t> </a:t>
            </a:r>
            <a:r>
              <a:rPr lang="en-US" dirty="0" err="1"/>
              <a:t>tulee</a:t>
            </a:r>
            <a:r>
              <a:rPr lang="en-US" dirty="0"/>
              <a:t> </a:t>
            </a:r>
            <a:r>
              <a:rPr lang="en-US" dirty="0" err="1"/>
              <a:t>jaettu</a:t>
            </a:r>
            <a:r>
              <a:rPr lang="en-US" dirty="0"/>
              <a:t> </a:t>
            </a:r>
            <a:r>
              <a:rPr lang="en-US" dirty="0" err="1"/>
              <a:t>kokemus</a:t>
            </a:r>
            <a:r>
              <a:rPr lang="en-US" dirty="0"/>
              <a:t>, </a:t>
            </a:r>
            <a:r>
              <a:rPr lang="en-US" dirty="0" err="1"/>
              <a:t>josta</a:t>
            </a:r>
            <a:r>
              <a:rPr lang="en-US" dirty="0"/>
              <a:t> </a:t>
            </a:r>
            <a:r>
              <a:rPr lang="en-US" dirty="0" err="1"/>
              <a:t>riittää</a:t>
            </a:r>
            <a:r>
              <a:rPr lang="en-US" dirty="0"/>
              <a:t> </a:t>
            </a:r>
            <a:r>
              <a:rPr lang="en-US" dirty="0" err="1"/>
              <a:t>keskusteltavaa</a:t>
            </a:r>
            <a:r>
              <a:rPr lang="en-US" dirty="0"/>
              <a:t>. </a:t>
            </a:r>
            <a:r>
              <a:rPr lang="en-US" dirty="0" err="1"/>
              <a:t>Motivaatio</a:t>
            </a:r>
            <a:r>
              <a:rPr lang="en-US" dirty="0"/>
              <a:t> </a:t>
            </a:r>
            <a:r>
              <a:rPr lang="en-US" dirty="0" err="1"/>
              <a:t>tarinaan</a:t>
            </a:r>
            <a:r>
              <a:rPr lang="en-US" dirty="0"/>
              <a:t> </a:t>
            </a:r>
            <a:r>
              <a:rPr lang="en-US" dirty="0" err="1"/>
              <a:t>syttyy</a:t>
            </a:r>
            <a:r>
              <a:rPr lang="en-US" dirty="0"/>
              <a:t>, </a:t>
            </a:r>
            <a:r>
              <a:rPr lang="en-US" dirty="0" err="1"/>
              <a:t>kun</a:t>
            </a:r>
            <a:r>
              <a:rPr lang="en-US" dirty="0"/>
              <a:t> on </a:t>
            </a:r>
            <a:r>
              <a:rPr lang="en-US" dirty="0" err="1"/>
              <a:t>toinen</a:t>
            </a:r>
            <a:r>
              <a:rPr lang="en-US" dirty="0"/>
              <a:t>, </a:t>
            </a:r>
            <a:r>
              <a:rPr lang="en-US" dirty="0" err="1"/>
              <a:t>kenen</a:t>
            </a:r>
            <a:r>
              <a:rPr lang="en-US" dirty="0"/>
              <a:t> </a:t>
            </a:r>
            <a:r>
              <a:rPr lang="en-US" dirty="0" err="1"/>
              <a:t>kanssa</a:t>
            </a:r>
            <a:r>
              <a:rPr lang="en-US" dirty="0"/>
              <a:t> </a:t>
            </a:r>
            <a:r>
              <a:rPr lang="en-US" dirty="0" err="1"/>
              <a:t>jakaa</a:t>
            </a:r>
            <a:r>
              <a:rPr lang="en-US" dirty="0"/>
              <a:t> </a:t>
            </a:r>
            <a:r>
              <a:rPr lang="en-US" dirty="0" err="1"/>
              <a:t>oivalluksia</a:t>
            </a:r>
            <a:r>
              <a:rPr lang="en-US" dirty="0"/>
              <a:t>.</a:t>
            </a:r>
            <a:endParaRPr dirty="0"/>
          </a:p>
          <a:p>
            <a:pPr marL="228600" lvl="0" indent="-152400" algn="l" rtl="0">
              <a:spcBef>
                <a:spcPts val="360"/>
              </a:spcBef>
              <a:spcAft>
                <a:spcPts val="0"/>
              </a:spcAft>
              <a:buClr>
                <a:schemeClr val="dk1"/>
              </a:buClr>
              <a:buSzPts val="1200"/>
              <a:buFont typeface="Arial"/>
              <a:buNone/>
            </a:pPr>
            <a:endParaRPr dirty="0"/>
          </a:p>
          <a:p>
            <a:pPr marL="0" lvl="0" indent="0" algn="l" rtl="0">
              <a:spcBef>
                <a:spcPts val="360"/>
              </a:spcBef>
              <a:spcAft>
                <a:spcPts val="0"/>
              </a:spcAft>
              <a:buClr>
                <a:schemeClr val="dk1"/>
              </a:buClr>
              <a:buSzPts val="1200"/>
              <a:buFont typeface="Arial"/>
              <a:buNone/>
            </a:pPr>
            <a:r>
              <a:rPr lang="en-US" dirty="0" err="1"/>
              <a:t>Nämä</a:t>
            </a:r>
            <a:r>
              <a:rPr lang="en-US" dirty="0"/>
              <a:t> </a:t>
            </a:r>
            <a:r>
              <a:rPr lang="en-US" dirty="0" err="1"/>
              <a:t>asiat</a:t>
            </a:r>
            <a:r>
              <a:rPr lang="en-US" dirty="0"/>
              <a:t> </a:t>
            </a:r>
            <a:r>
              <a:rPr lang="en-US" dirty="0" err="1"/>
              <a:t>tutkimustenkin</a:t>
            </a:r>
            <a:r>
              <a:rPr lang="en-US" dirty="0"/>
              <a:t> </a:t>
            </a:r>
            <a:r>
              <a:rPr lang="en-US" dirty="0" err="1"/>
              <a:t>mukaan</a:t>
            </a:r>
            <a:r>
              <a:rPr lang="en-US" dirty="0"/>
              <a:t> </a:t>
            </a:r>
            <a:r>
              <a:rPr lang="en-US" dirty="0" err="1"/>
              <a:t>edistävät</a:t>
            </a:r>
            <a:r>
              <a:rPr lang="en-US" dirty="0"/>
              <a:t> </a:t>
            </a:r>
            <a:r>
              <a:rPr lang="en-US" dirty="0" err="1"/>
              <a:t>lukutaitoa</a:t>
            </a:r>
            <a:r>
              <a:rPr lang="en-US" dirty="0"/>
              <a:t>.</a:t>
            </a:r>
            <a:endParaRPr dirty="0"/>
          </a:p>
        </p:txBody>
      </p:sp>
      <p:sp>
        <p:nvSpPr>
          <p:cNvPr id="172" name="Google Shape;172;p16: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54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1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dirty="0"/>
          </a:p>
        </p:txBody>
      </p:sp>
      <p:sp>
        <p:nvSpPr>
          <p:cNvPr id="219" name="Google Shape;219;p1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20: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Arial"/>
              <a:buChar char="•"/>
            </a:pPr>
            <a:r>
              <a:rPr lang="en-US" dirty="0" err="1"/>
              <a:t>Lukusujuvuus</a:t>
            </a:r>
            <a:r>
              <a:rPr lang="en-US" dirty="0"/>
              <a:t> </a:t>
            </a:r>
            <a:r>
              <a:rPr lang="en-US" dirty="0" err="1"/>
              <a:t>toimintamalli</a:t>
            </a:r>
            <a:r>
              <a:rPr lang="en-US" dirty="0"/>
              <a:t>: </a:t>
            </a:r>
            <a:r>
              <a:rPr lang="en-US" sz="1200" b="0" dirty="0" err="1"/>
              <a:t>hitaita</a:t>
            </a:r>
            <a:r>
              <a:rPr lang="en-US" sz="1200" b="0" dirty="0"/>
              <a:t> </a:t>
            </a:r>
            <a:r>
              <a:rPr lang="en-US" sz="1200" b="0" dirty="0" err="1"/>
              <a:t>lukijoita</a:t>
            </a:r>
            <a:r>
              <a:rPr lang="en-US" sz="1200" b="0" dirty="0"/>
              <a:t> tai </a:t>
            </a:r>
            <a:r>
              <a:rPr lang="en-US" sz="1200" b="0" dirty="0" err="1"/>
              <a:t>lapsia</a:t>
            </a:r>
            <a:r>
              <a:rPr lang="en-US" sz="1200" b="0" dirty="0"/>
              <a:t>, </a:t>
            </a:r>
            <a:r>
              <a:rPr lang="en-US" sz="1200" b="0" dirty="0" err="1"/>
              <a:t>jotka</a:t>
            </a:r>
            <a:r>
              <a:rPr lang="en-US" sz="1200" b="0" dirty="0"/>
              <a:t> </a:t>
            </a:r>
            <a:r>
              <a:rPr lang="en-US" sz="1200" b="0" dirty="0" err="1"/>
              <a:t>muuten</a:t>
            </a:r>
            <a:r>
              <a:rPr lang="en-US" sz="1200" b="0" dirty="0"/>
              <a:t> </a:t>
            </a:r>
            <a:r>
              <a:rPr lang="en-US" sz="1200" b="0" dirty="0" err="1"/>
              <a:t>tarvitsevat</a:t>
            </a:r>
            <a:r>
              <a:rPr lang="en-US" sz="1200" b="0" dirty="0"/>
              <a:t> </a:t>
            </a:r>
            <a:r>
              <a:rPr lang="en-US" sz="1200" b="0" dirty="0" err="1"/>
              <a:t>innostamista</a:t>
            </a:r>
            <a:r>
              <a:rPr lang="en-US" sz="1200" b="0" dirty="0"/>
              <a:t> </a:t>
            </a:r>
            <a:r>
              <a:rPr lang="en-US" sz="1200" b="0" dirty="0" err="1"/>
              <a:t>lukemiseen</a:t>
            </a:r>
            <a:r>
              <a:rPr lang="en-US" sz="1200" b="0" dirty="0"/>
              <a:t> ja </a:t>
            </a:r>
            <a:r>
              <a:rPr lang="en-US" sz="1200" b="0" dirty="0" err="1"/>
              <a:t>lisää</a:t>
            </a:r>
            <a:r>
              <a:rPr lang="en-US" sz="1200" b="0" dirty="0"/>
              <a:t> </a:t>
            </a:r>
            <a:r>
              <a:rPr lang="en-US" sz="1200" b="0" dirty="0" err="1"/>
              <a:t>lukukokemuksia</a:t>
            </a:r>
            <a:endParaRPr dirty="0"/>
          </a:p>
          <a:p>
            <a:pPr marL="342900" lvl="0" indent="-342900" algn="l" rtl="0">
              <a:spcBef>
                <a:spcPts val="360"/>
              </a:spcBef>
              <a:spcAft>
                <a:spcPts val="0"/>
              </a:spcAft>
              <a:buClr>
                <a:schemeClr val="dk1"/>
              </a:buClr>
              <a:buSzPts val="1200"/>
              <a:buFont typeface="Arial"/>
              <a:buChar char="•"/>
            </a:pPr>
            <a:r>
              <a:rPr lang="en-US" sz="1200" b="0" dirty="0"/>
              <a:t>S2-toimintamalli: </a:t>
            </a:r>
            <a:r>
              <a:rPr lang="en-US" sz="1200" b="0" dirty="0" err="1"/>
              <a:t>oppilas</a:t>
            </a:r>
            <a:r>
              <a:rPr lang="en-US" sz="1200" b="0" dirty="0"/>
              <a:t>, </a:t>
            </a:r>
            <a:r>
              <a:rPr lang="en-US" sz="1200" b="0" dirty="0" err="1"/>
              <a:t>jonka</a:t>
            </a:r>
            <a:r>
              <a:rPr lang="en-US" sz="1200" b="0" dirty="0"/>
              <a:t> </a:t>
            </a:r>
            <a:r>
              <a:rPr lang="en-US" sz="1200" b="0" dirty="0" err="1"/>
              <a:t>äidinkieli</a:t>
            </a:r>
            <a:r>
              <a:rPr lang="en-US" sz="1200" b="0" dirty="0"/>
              <a:t> </a:t>
            </a:r>
            <a:r>
              <a:rPr lang="en-US" sz="1200" b="0" dirty="0" err="1"/>
              <a:t>ei</a:t>
            </a:r>
            <a:r>
              <a:rPr lang="en-US" sz="1200" b="0" dirty="0"/>
              <a:t> ole </a:t>
            </a:r>
            <a:r>
              <a:rPr lang="en-US" sz="1200" b="0" dirty="0" err="1"/>
              <a:t>suomi</a:t>
            </a:r>
            <a:r>
              <a:rPr lang="en-US" sz="1200" b="0" dirty="0"/>
              <a:t> ja </a:t>
            </a:r>
            <a:r>
              <a:rPr lang="en-US" sz="1200" b="0" dirty="0" err="1"/>
              <a:t>joka</a:t>
            </a:r>
            <a:r>
              <a:rPr lang="en-US" sz="1200" b="0" dirty="0"/>
              <a:t> </a:t>
            </a:r>
            <a:r>
              <a:rPr lang="en-US" sz="1200" b="0" dirty="0" err="1"/>
              <a:t>tarvitsee</a:t>
            </a:r>
            <a:r>
              <a:rPr lang="en-US" sz="1200" b="0" dirty="0"/>
              <a:t> </a:t>
            </a:r>
            <a:r>
              <a:rPr lang="en-US" sz="1200" b="0" dirty="0" err="1"/>
              <a:t>suomen</a:t>
            </a:r>
            <a:r>
              <a:rPr lang="en-US" sz="1200" b="0" dirty="0"/>
              <a:t> </a:t>
            </a:r>
            <a:r>
              <a:rPr lang="en-US" sz="1200" b="0" dirty="0" err="1"/>
              <a:t>kielen</a:t>
            </a:r>
            <a:r>
              <a:rPr lang="en-US" sz="1200" b="0" dirty="0"/>
              <a:t> </a:t>
            </a:r>
            <a:r>
              <a:rPr lang="en-US" sz="1200" b="0" dirty="0" err="1"/>
              <a:t>lukemisen</a:t>
            </a:r>
            <a:r>
              <a:rPr lang="en-US" sz="1200" b="0" dirty="0"/>
              <a:t> </a:t>
            </a:r>
            <a:r>
              <a:rPr lang="en-US" sz="1200" b="0" dirty="0" err="1"/>
              <a:t>harjoittelua</a:t>
            </a:r>
            <a:endParaRPr sz="1200" b="0" dirty="0"/>
          </a:p>
        </p:txBody>
      </p:sp>
      <p:sp>
        <p:nvSpPr>
          <p:cNvPr id="227" name="Google Shape;227;p20: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21: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dirty="0"/>
              <a:t>Opettaja </a:t>
            </a:r>
            <a:r>
              <a:rPr lang="en-US" sz="1200" dirty="0" err="1"/>
              <a:t>valitsee</a:t>
            </a:r>
            <a:r>
              <a:rPr lang="en-US" sz="1200" dirty="0"/>
              <a:t> </a:t>
            </a:r>
            <a:r>
              <a:rPr lang="en-US" sz="1200" dirty="0" err="1"/>
              <a:t>sopivan</a:t>
            </a:r>
            <a:r>
              <a:rPr lang="en-US" sz="1200" dirty="0"/>
              <a:t> </a:t>
            </a:r>
            <a:r>
              <a:rPr lang="en-US" sz="1200" dirty="0" err="1"/>
              <a:t>helppolukuisen</a:t>
            </a:r>
            <a:r>
              <a:rPr lang="en-US" sz="1200" dirty="0"/>
              <a:t> ja </a:t>
            </a:r>
            <a:r>
              <a:rPr lang="en-US" sz="1200" dirty="0" err="1"/>
              <a:t>innostavan</a:t>
            </a:r>
            <a:r>
              <a:rPr lang="en-US" sz="1200" dirty="0"/>
              <a:t> </a:t>
            </a:r>
            <a:r>
              <a:rPr lang="en-US" sz="1200" dirty="0" err="1"/>
              <a:t>kirjan</a:t>
            </a:r>
            <a:r>
              <a:rPr lang="en-US" sz="1200" dirty="0"/>
              <a:t> .</a:t>
            </a:r>
            <a:endParaRPr dirty="0"/>
          </a:p>
          <a:p>
            <a:pPr marL="0" lvl="0" indent="0" algn="l" rtl="0">
              <a:spcBef>
                <a:spcPts val="360"/>
              </a:spcBef>
              <a:spcAft>
                <a:spcPts val="0"/>
              </a:spcAft>
              <a:buNone/>
            </a:pPr>
            <a:endParaRPr dirty="0"/>
          </a:p>
        </p:txBody>
      </p:sp>
      <p:sp>
        <p:nvSpPr>
          <p:cNvPr id="235" name="Google Shape;235;p21: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22: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14308" lvl="0" indent="-214308" algn="l" rtl="0">
              <a:spcBef>
                <a:spcPts val="0"/>
              </a:spcBef>
              <a:spcAft>
                <a:spcPts val="0"/>
              </a:spcAft>
              <a:buClr>
                <a:schemeClr val="dk1"/>
              </a:buClr>
              <a:buSzPts val="1200"/>
              <a:buFont typeface="Arial"/>
              <a:buChar char="•"/>
            </a:pPr>
            <a:r>
              <a:rPr lang="en-US" sz="1200" dirty="0" err="1"/>
              <a:t>Vähintään</a:t>
            </a:r>
            <a:r>
              <a:rPr lang="en-US" sz="1200" dirty="0"/>
              <a:t> 2 </a:t>
            </a:r>
            <a:r>
              <a:rPr lang="en-US" sz="1200" dirty="0" err="1"/>
              <a:t>kuukauden</a:t>
            </a:r>
            <a:r>
              <a:rPr lang="en-US" sz="1200" dirty="0"/>
              <a:t> </a:t>
            </a:r>
            <a:r>
              <a:rPr lang="en-US" sz="1200" dirty="0" err="1"/>
              <a:t>jakso</a:t>
            </a:r>
            <a:r>
              <a:rPr lang="en-US" sz="1200" dirty="0"/>
              <a:t>, </a:t>
            </a:r>
            <a:r>
              <a:rPr lang="en-US" sz="1200" dirty="0" err="1"/>
              <a:t>jotta</a:t>
            </a:r>
            <a:r>
              <a:rPr lang="en-US" sz="1200" dirty="0"/>
              <a:t> </a:t>
            </a:r>
            <a:r>
              <a:rPr lang="en-US" sz="1200" dirty="0" err="1"/>
              <a:t>tullaan</a:t>
            </a:r>
            <a:r>
              <a:rPr lang="en-US" sz="1200" dirty="0"/>
              <a:t> </a:t>
            </a:r>
            <a:r>
              <a:rPr lang="en-US" sz="1200" dirty="0" err="1"/>
              <a:t>tutuiksi</a:t>
            </a:r>
            <a:r>
              <a:rPr lang="en-US" sz="1200" dirty="0"/>
              <a:t> ja </a:t>
            </a:r>
            <a:r>
              <a:rPr lang="en-US" sz="1200" dirty="0" err="1"/>
              <a:t>lukutuokiot</a:t>
            </a:r>
            <a:r>
              <a:rPr lang="en-US" sz="1200" dirty="0"/>
              <a:t> </a:t>
            </a:r>
            <a:r>
              <a:rPr lang="en-US" sz="1200" dirty="0" err="1"/>
              <a:t>ehtivät</a:t>
            </a:r>
            <a:r>
              <a:rPr lang="en-US" sz="1200" dirty="0"/>
              <a:t> </a:t>
            </a:r>
            <a:r>
              <a:rPr lang="en-US" sz="1200" dirty="0" err="1"/>
              <a:t>vaikuttaa</a:t>
            </a:r>
            <a:r>
              <a:rPr lang="en-US" sz="1200" dirty="0"/>
              <a:t> </a:t>
            </a:r>
            <a:r>
              <a:rPr lang="en-US" sz="1200" dirty="0" err="1"/>
              <a:t>lukutaidon</a:t>
            </a:r>
            <a:r>
              <a:rPr lang="en-US" sz="1200" dirty="0"/>
              <a:t> </a:t>
            </a:r>
            <a:r>
              <a:rPr lang="en-US" sz="1200" dirty="0" err="1"/>
              <a:t>kehitykseen</a:t>
            </a:r>
            <a:endParaRPr sz="1200" dirty="0"/>
          </a:p>
          <a:p>
            <a:pPr marL="214308" lvl="0" indent="-214308" algn="l" rtl="0">
              <a:spcBef>
                <a:spcPts val="360"/>
              </a:spcBef>
              <a:spcAft>
                <a:spcPts val="0"/>
              </a:spcAft>
              <a:buClr>
                <a:schemeClr val="dk1"/>
              </a:buClr>
              <a:buSzPts val="1200"/>
              <a:buFont typeface="Arial"/>
              <a:buChar char="•"/>
            </a:pPr>
            <a:r>
              <a:rPr lang="en-US" sz="1200" dirty="0"/>
              <a:t>2.-6. </a:t>
            </a:r>
            <a:r>
              <a:rPr lang="en-US" sz="1200" dirty="0" err="1"/>
              <a:t>luokan</a:t>
            </a:r>
            <a:r>
              <a:rPr lang="en-US" sz="1200" dirty="0"/>
              <a:t> </a:t>
            </a:r>
            <a:r>
              <a:rPr lang="en-US" sz="1200" dirty="0" err="1"/>
              <a:t>oppilaille</a:t>
            </a:r>
            <a:r>
              <a:rPr lang="en-US" sz="1200" dirty="0"/>
              <a:t> </a:t>
            </a:r>
            <a:r>
              <a:rPr lang="en-US" sz="1200" dirty="0">
                <a:latin typeface="Abel"/>
                <a:ea typeface="Abel"/>
                <a:cs typeface="Abel"/>
                <a:sym typeface="Abel"/>
              </a:rPr>
              <a:t>–</a:t>
            </a:r>
            <a:r>
              <a:rPr lang="en-US" sz="1200" dirty="0"/>
              <a:t> </a:t>
            </a:r>
            <a:r>
              <a:rPr lang="en-US" sz="1200" dirty="0" err="1"/>
              <a:t>mummit</a:t>
            </a:r>
            <a:r>
              <a:rPr lang="en-US" sz="1200" dirty="0"/>
              <a:t> ja </a:t>
            </a:r>
            <a:r>
              <a:rPr lang="en-US" sz="1200" dirty="0" err="1"/>
              <a:t>vaarit</a:t>
            </a:r>
            <a:r>
              <a:rPr lang="en-US" sz="1200" dirty="0"/>
              <a:t> </a:t>
            </a:r>
            <a:r>
              <a:rPr lang="en-US" sz="1200" dirty="0" err="1"/>
              <a:t>eivät</a:t>
            </a:r>
            <a:r>
              <a:rPr lang="en-US" sz="1200" dirty="0"/>
              <a:t> </a:t>
            </a:r>
            <a:r>
              <a:rPr lang="en-US" sz="1200" dirty="0" err="1"/>
              <a:t>opeta</a:t>
            </a:r>
            <a:r>
              <a:rPr lang="en-US" sz="1200" dirty="0"/>
              <a:t> </a:t>
            </a:r>
            <a:r>
              <a:rPr lang="en-US" sz="1200" dirty="0" err="1"/>
              <a:t>lukutaidon</a:t>
            </a:r>
            <a:r>
              <a:rPr lang="en-US" sz="1200" dirty="0"/>
              <a:t> </a:t>
            </a:r>
            <a:r>
              <a:rPr lang="en-US" sz="1200" dirty="0" err="1"/>
              <a:t>alkeita</a:t>
            </a:r>
            <a:r>
              <a:rPr lang="en-US" sz="1200" dirty="0"/>
              <a:t>!</a:t>
            </a:r>
            <a:endParaRPr dirty="0"/>
          </a:p>
          <a:p>
            <a:pPr marL="214308" lvl="0" indent="-214308" algn="l" rtl="0">
              <a:spcBef>
                <a:spcPts val="360"/>
              </a:spcBef>
              <a:spcAft>
                <a:spcPts val="0"/>
              </a:spcAft>
              <a:buClr>
                <a:schemeClr val="dk1"/>
              </a:buClr>
              <a:buSzPts val="1200"/>
              <a:buFont typeface="Arial"/>
              <a:buChar char="•"/>
            </a:pPr>
            <a:r>
              <a:rPr lang="en-US" sz="1200" dirty="0"/>
              <a:t>Anna </a:t>
            </a:r>
            <a:r>
              <a:rPr lang="en-US" sz="1200" dirty="0" err="1"/>
              <a:t>lapselle</a:t>
            </a:r>
            <a:r>
              <a:rPr lang="en-US" sz="1200" dirty="0"/>
              <a:t> </a:t>
            </a:r>
            <a:r>
              <a:rPr lang="en-US" sz="1200" dirty="0" err="1"/>
              <a:t>ensimmaisellä</a:t>
            </a:r>
            <a:r>
              <a:rPr lang="en-US" sz="1200" dirty="0"/>
              <a:t> </a:t>
            </a:r>
            <a:r>
              <a:rPr lang="en-US" sz="1200" dirty="0" err="1"/>
              <a:t>lukukerralla</a:t>
            </a:r>
            <a:r>
              <a:rPr lang="en-US" sz="1200" dirty="0"/>
              <a:t> </a:t>
            </a:r>
            <a:r>
              <a:rPr lang="en-US" sz="1200" dirty="0" err="1"/>
              <a:t>kirjanmerkki</a:t>
            </a:r>
            <a:r>
              <a:rPr lang="en-US" sz="1200" dirty="0"/>
              <a:t>, </a:t>
            </a:r>
            <a:r>
              <a:rPr lang="en-US" sz="1200" dirty="0" err="1"/>
              <a:t>johon</a:t>
            </a:r>
            <a:r>
              <a:rPr lang="en-US" sz="1200" dirty="0"/>
              <a:t> </a:t>
            </a:r>
            <a:r>
              <a:rPr lang="en-US" sz="1200" dirty="0" err="1"/>
              <a:t>voi</a:t>
            </a:r>
            <a:r>
              <a:rPr lang="en-US" sz="1200" dirty="0"/>
              <a:t> </a:t>
            </a:r>
            <a:r>
              <a:rPr lang="en-US" sz="1200" dirty="0" err="1"/>
              <a:t>liimata</a:t>
            </a:r>
            <a:r>
              <a:rPr lang="en-US" sz="1200" dirty="0"/>
              <a:t> </a:t>
            </a:r>
            <a:r>
              <a:rPr lang="en-US" sz="1200" dirty="0" err="1"/>
              <a:t>joka</a:t>
            </a:r>
            <a:r>
              <a:rPr lang="en-US" sz="1200" dirty="0"/>
              <a:t> </a:t>
            </a:r>
            <a:r>
              <a:rPr lang="en-US" sz="1200" dirty="0" err="1"/>
              <a:t>lukutuokion</a:t>
            </a:r>
            <a:r>
              <a:rPr lang="en-US" sz="1200" dirty="0"/>
              <a:t> </a:t>
            </a:r>
            <a:r>
              <a:rPr lang="en-US" sz="1200" dirty="0" err="1"/>
              <a:t>jälkeen</a:t>
            </a:r>
            <a:r>
              <a:rPr lang="en-US" sz="1200" dirty="0"/>
              <a:t> </a:t>
            </a:r>
            <a:r>
              <a:rPr lang="en-US" sz="1200" dirty="0" err="1"/>
              <a:t>palkkioksi</a:t>
            </a:r>
            <a:r>
              <a:rPr lang="en-US" sz="1200" dirty="0"/>
              <a:t> </a:t>
            </a:r>
            <a:r>
              <a:rPr lang="en-US" sz="1200" dirty="0" err="1"/>
              <a:t>saatavan</a:t>
            </a:r>
            <a:r>
              <a:rPr lang="en-US" sz="1200" dirty="0"/>
              <a:t> </a:t>
            </a:r>
            <a:r>
              <a:rPr lang="en-US" sz="1200" dirty="0" err="1"/>
              <a:t>tarran</a:t>
            </a:r>
            <a:r>
              <a:rPr lang="en-US" sz="1200" dirty="0"/>
              <a:t>.</a:t>
            </a:r>
            <a:endParaRPr sz="1200" dirty="0"/>
          </a:p>
          <a:p>
            <a:pPr marL="214308" lvl="0" indent="-214308" algn="l" rtl="0">
              <a:spcBef>
                <a:spcPts val="360"/>
              </a:spcBef>
              <a:spcAft>
                <a:spcPts val="0"/>
              </a:spcAft>
              <a:buClr>
                <a:schemeClr val="dk1"/>
              </a:buClr>
              <a:buSzPts val="1200"/>
              <a:buFont typeface="Arial"/>
              <a:buChar char="•"/>
            </a:pPr>
            <a:r>
              <a:rPr lang="en-US" sz="1200" dirty="0" err="1"/>
              <a:t>Pyri</a:t>
            </a:r>
            <a:r>
              <a:rPr lang="en-US" sz="1200" dirty="0"/>
              <a:t> </a:t>
            </a:r>
            <a:r>
              <a:rPr lang="en-US" sz="1200" dirty="0" err="1"/>
              <a:t>siihen</a:t>
            </a:r>
            <a:r>
              <a:rPr lang="en-US" sz="1200" dirty="0"/>
              <a:t> </a:t>
            </a:r>
            <a:r>
              <a:rPr lang="en-US" sz="1200" dirty="0" err="1"/>
              <a:t>että</a:t>
            </a:r>
            <a:r>
              <a:rPr lang="en-US" sz="1200" dirty="0"/>
              <a:t> </a:t>
            </a:r>
            <a:r>
              <a:rPr lang="en-US" sz="1200" dirty="0" err="1"/>
              <a:t>ehditte</a:t>
            </a:r>
            <a:r>
              <a:rPr lang="en-US" sz="1200" dirty="0"/>
              <a:t> </a:t>
            </a:r>
            <a:r>
              <a:rPr lang="en-US" sz="1200" dirty="0" err="1"/>
              <a:t>opettajan</a:t>
            </a:r>
            <a:r>
              <a:rPr lang="en-US" sz="1200" dirty="0"/>
              <a:t> </a:t>
            </a:r>
            <a:r>
              <a:rPr lang="en-US" sz="1200" dirty="0" err="1"/>
              <a:t>kanssa</a:t>
            </a:r>
            <a:r>
              <a:rPr lang="en-US" sz="1200" dirty="0"/>
              <a:t> </a:t>
            </a:r>
            <a:r>
              <a:rPr lang="en-US" sz="1200" dirty="0" err="1"/>
              <a:t>vaihtaa</a:t>
            </a:r>
            <a:r>
              <a:rPr lang="en-US" sz="1200" dirty="0"/>
              <a:t> </a:t>
            </a:r>
            <a:r>
              <a:rPr lang="en-US" sz="1200" dirty="0" err="1"/>
              <a:t>kuulumiset</a:t>
            </a:r>
            <a:r>
              <a:rPr lang="en-US" sz="1200" dirty="0"/>
              <a:t> </a:t>
            </a:r>
            <a:r>
              <a:rPr lang="en-US" sz="1200" dirty="0" err="1"/>
              <a:t>ennen</a:t>
            </a:r>
            <a:r>
              <a:rPr lang="en-US" sz="1200" dirty="0"/>
              <a:t> tai </a:t>
            </a:r>
            <a:r>
              <a:rPr lang="en-US" sz="1200" dirty="0" err="1"/>
              <a:t>jälkeen</a:t>
            </a:r>
            <a:r>
              <a:rPr lang="en-US" sz="1200" dirty="0"/>
              <a:t> </a:t>
            </a:r>
            <a:r>
              <a:rPr lang="en-US" sz="1200" dirty="0" err="1"/>
              <a:t>lukutuokiota</a:t>
            </a:r>
            <a:r>
              <a:rPr lang="en-US" sz="1200" dirty="0"/>
              <a:t>.</a:t>
            </a:r>
            <a:endParaRPr sz="1200" dirty="0"/>
          </a:p>
          <a:p>
            <a:pPr marL="214308" lvl="0" indent="-214308" algn="l" rtl="0">
              <a:spcBef>
                <a:spcPts val="360"/>
              </a:spcBef>
              <a:spcAft>
                <a:spcPts val="0"/>
              </a:spcAft>
              <a:buClr>
                <a:schemeClr val="dk1"/>
              </a:buClr>
              <a:buSzPts val="1200"/>
              <a:buFont typeface="Arial"/>
              <a:buChar char="•"/>
            </a:pPr>
            <a:r>
              <a:rPr lang="en-US" sz="1200" dirty="0" err="1"/>
              <a:t>Käytetään</a:t>
            </a:r>
            <a:r>
              <a:rPr lang="en-US" sz="1200" dirty="0"/>
              <a:t> </a:t>
            </a:r>
            <a:r>
              <a:rPr lang="en-US" sz="1200" dirty="0" err="1"/>
              <a:t>erilaisia</a:t>
            </a:r>
            <a:r>
              <a:rPr lang="en-US" sz="1200" dirty="0"/>
              <a:t> </a:t>
            </a:r>
            <a:r>
              <a:rPr lang="en-US" sz="1200" dirty="0" err="1"/>
              <a:t>yhdessä</a:t>
            </a:r>
            <a:r>
              <a:rPr lang="en-US" sz="1200" dirty="0"/>
              <a:t> </a:t>
            </a:r>
            <a:r>
              <a:rPr lang="en-US" sz="1200" dirty="0" err="1"/>
              <a:t>lukemisen</a:t>
            </a:r>
            <a:r>
              <a:rPr lang="en-US" sz="1200" dirty="0"/>
              <a:t> </a:t>
            </a:r>
            <a:r>
              <a:rPr lang="en-US" sz="1200" dirty="0" err="1"/>
              <a:t>tapoja</a:t>
            </a:r>
            <a:r>
              <a:rPr lang="en-US" sz="1200" dirty="0"/>
              <a:t> ja </a:t>
            </a:r>
            <a:r>
              <a:rPr lang="en-US" sz="1200" dirty="0" err="1"/>
              <a:t>autetaan</a:t>
            </a:r>
            <a:r>
              <a:rPr lang="en-US" sz="1200" dirty="0"/>
              <a:t> </a:t>
            </a:r>
            <a:r>
              <a:rPr lang="en-US" sz="1200" dirty="0" err="1"/>
              <a:t>oppilaiden</a:t>
            </a:r>
            <a:r>
              <a:rPr lang="en-US" sz="1200" dirty="0"/>
              <a:t> </a:t>
            </a:r>
            <a:r>
              <a:rPr lang="en-US" sz="1200" dirty="0" err="1"/>
              <a:t>luetun</a:t>
            </a:r>
            <a:r>
              <a:rPr lang="en-US" sz="1200" dirty="0"/>
              <a:t> </a:t>
            </a:r>
            <a:r>
              <a:rPr lang="en-US" sz="1200" dirty="0" err="1"/>
              <a:t>ymmärtämistä</a:t>
            </a:r>
            <a:r>
              <a:rPr lang="en-US" sz="1200" dirty="0"/>
              <a:t> </a:t>
            </a:r>
            <a:r>
              <a:rPr lang="en-US" sz="1200" dirty="0" err="1"/>
              <a:t>erilaisin</a:t>
            </a:r>
            <a:r>
              <a:rPr lang="en-US" sz="1200" dirty="0"/>
              <a:t> </a:t>
            </a:r>
            <a:r>
              <a:rPr lang="en-US" sz="1200" dirty="0" err="1"/>
              <a:t>tekniikoin</a:t>
            </a:r>
            <a:r>
              <a:rPr lang="en-US" sz="1200" dirty="0"/>
              <a:t>.</a:t>
            </a:r>
            <a:endParaRPr sz="1200" dirty="0"/>
          </a:p>
          <a:p>
            <a:pPr marL="214308" lvl="0" indent="-214308" algn="l" rtl="0">
              <a:spcBef>
                <a:spcPts val="360"/>
              </a:spcBef>
              <a:spcAft>
                <a:spcPts val="0"/>
              </a:spcAft>
              <a:buClr>
                <a:schemeClr val="dk1"/>
              </a:buClr>
              <a:buSzPts val="1200"/>
              <a:buFont typeface="Arial"/>
              <a:buChar char="•"/>
            </a:pPr>
            <a:r>
              <a:rPr lang="en-US" sz="1200" dirty="0" err="1"/>
              <a:t>Aloitus</a:t>
            </a:r>
            <a:r>
              <a:rPr lang="en-US" sz="1200" dirty="0"/>
              <a:t>- ja </a:t>
            </a:r>
            <a:r>
              <a:rPr lang="en-US" sz="1200" dirty="0" err="1"/>
              <a:t>lopetuskerralla</a:t>
            </a:r>
            <a:r>
              <a:rPr lang="en-US" sz="1200" dirty="0"/>
              <a:t> </a:t>
            </a:r>
            <a:r>
              <a:rPr lang="en-US" sz="1200" dirty="0" err="1"/>
              <a:t>voidaan</a:t>
            </a:r>
            <a:r>
              <a:rPr lang="en-US" sz="1200" dirty="0"/>
              <a:t> </a:t>
            </a:r>
            <a:r>
              <a:rPr lang="en-US" sz="1200" dirty="0" err="1"/>
              <a:t>pitää</a:t>
            </a:r>
            <a:r>
              <a:rPr lang="en-US" sz="1200" dirty="0"/>
              <a:t> </a:t>
            </a:r>
            <a:r>
              <a:rPr lang="en-US" sz="1200" dirty="0" err="1"/>
              <a:t>lyhyt</a:t>
            </a:r>
            <a:r>
              <a:rPr lang="en-US" sz="1200" dirty="0"/>
              <a:t> </a:t>
            </a:r>
            <a:r>
              <a:rPr lang="en-US" sz="1200" dirty="0" err="1"/>
              <a:t>lukutuokio</a:t>
            </a:r>
            <a:r>
              <a:rPr lang="en-US" sz="1200" dirty="0"/>
              <a:t> </a:t>
            </a:r>
            <a:r>
              <a:rPr lang="en-US" sz="1200" dirty="0" err="1"/>
              <a:t>koko</a:t>
            </a:r>
            <a:r>
              <a:rPr lang="en-US" sz="1200" dirty="0"/>
              <a:t> </a:t>
            </a:r>
            <a:r>
              <a:rPr lang="en-US" sz="1200" dirty="0" err="1"/>
              <a:t>luokalle</a:t>
            </a:r>
            <a:r>
              <a:rPr lang="en-US" sz="1200" dirty="0"/>
              <a:t>. </a:t>
            </a:r>
            <a:endParaRPr sz="1200" dirty="0"/>
          </a:p>
          <a:p>
            <a:pPr marL="0" lvl="0" indent="0" algn="l" rtl="0">
              <a:spcBef>
                <a:spcPts val="360"/>
              </a:spcBef>
              <a:spcAft>
                <a:spcPts val="0"/>
              </a:spcAft>
              <a:buNone/>
            </a:pPr>
            <a:endParaRPr dirty="0"/>
          </a:p>
        </p:txBody>
      </p:sp>
      <p:sp>
        <p:nvSpPr>
          <p:cNvPr id="243" name="Google Shape;243;p22: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p2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err="1">
                <a:solidFill>
                  <a:schemeClr val="dk1"/>
                </a:solidFill>
                <a:latin typeface="Arial"/>
                <a:ea typeface="Arial"/>
                <a:cs typeface="Arial"/>
                <a:sym typeface="Arial"/>
              </a:rPr>
              <a:t>Porina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esim</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pienryhmissä</a:t>
            </a:r>
            <a:endParaRPr dirty="0"/>
          </a:p>
          <a:p>
            <a:pPr marL="0" lvl="0" indent="0" algn="l" rtl="0">
              <a:spcBef>
                <a:spcPts val="36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360"/>
              </a:spcBef>
              <a:spcAft>
                <a:spcPts val="0"/>
              </a:spcAft>
              <a:buNone/>
            </a:pPr>
            <a:r>
              <a:rPr lang="en-US" sz="1200" dirty="0" err="1">
                <a:solidFill>
                  <a:schemeClr val="dk1"/>
                </a:solidFill>
                <a:latin typeface="Arial"/>
                <a:ea typeface="Arial"/>
                <a:cs typeface="Arial"/>
                <a:sym typeface="Arial"/>
              </a:rPr>
              <a:t>Miten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käytännössä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toteuttaa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myönteistä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läsnäoloa</a:t>
            </a:r>
            <a:r>
              <a:rPr lang="en-US" sz="1200" dirty="0">
                <a:solidFill>
                  <a:schemeClr val="dk1"/>
                </a:solidFill>
                <a:latin typeface="Arial"/>
                <a:ea typeface="Arial"/>
                <a:cs typeface="Arial"/>
                <a:sym typeface="Arial"/>
              </a:rPr>
              <a:t> ? </a:t>
            </a:r>
            <a:r>
              <a:rPr lang="en-US" sz="1200" dirty="0" err="1">
                <a:solidFill>
                  <a:schemeClr val="dk1"/>
                </a:solidFill>
                <a:latin typeface="Arial"/>
                <a:ea typeface="Arial"/>
                <a:cs typeface="Arial"/>
                <a:sym typeface="Arial"/>
              </a:rPr>
              <a:t>Esim</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hymy</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hyväksyvä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katse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kannustavat</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sanat</a:t>
            </a:r>
            <a:r>
              <a:rPr lang="en-US" sz="1200" dirty="0">
                <a:solidFill>
                  <a:schemeClr val="dk1"/>
                </a:solidFill>
                <a:latin typeface="Arial"/>
                <a:ea typeface="Arial"/>
                <a:cs typeface="Arial"/>
                <a:sym typeface="Arial"/>
              </a:rPr>
              <a:t> – </a:t>
            </a:r>
            <a:r>
              <a:rPr lang="en-US" sz="1200" dirty="0" err="1">
                <a:solidFill>
                  <a:schemeClr val="dk1"/>
                </a:solidFill>
                <a:latin typeface="Arial"/>
                <a:ea typeface="Arial"/>
                <a:cs typeface="Arial"/>
                <a:sym typeface="Arial"/>
              </a:rPr>
              <a:t>millaiset</a:t>
            </a:r>
            <a:r>
              <a:rPr lang="en-US" sz="1200" dirty="0">
                <a:solidFill>
                  <a:schemeClr val="dk1"/>
                </a:solidFill>
                <a:latin typeface="Arial"/>
                <a:ea typeface="Arial"/>
                <a:cs typeface="Arial"/>
                <a:sym typeface="Arial"/>
              </a:rPr>
              <a:t>?</a:t>
            </a:r>
          </a:p>
          <a:p>
            <a:pPr marL="0" lvl="0" indent="0" algn="l" rtl="0">
              <a:spcBef>
                <a:spcPts val="360"/>
              </a:spcBef>
              <a:spcAft>
                <a:spcPts val="0"/>
              </a:spcAft>
              <a:buNone/>
            </a:pPr>
            <a:r>
              <a:rPr lang="en-US" sz="1200" dirty="0" err="1">
                <a:solidFill>
                  <a:schemeClr val="dk1"/>
                </a:solidFill>
                <a:latin typeface="Arial"/>
                <a:ea typeface="Arial"/>
                <a:cs typeface="Arial"/>
                <a:sym typeface="Arial"/>
              </a:rPr>
              <a:t>Pohditaan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yhdessä</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jolloin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kolutukseen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tulee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ajatusten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jakamista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keskustelua</a:t>
            </a:r>
            <a:r>
              <a:rPr lang="en-US" sz="1200" dirty="0">
                <a:solidFill>
                  <a:schemeClr val="dk1"/>
                </a:solidFill>
                <a:latin typeface="Arial"/>
                <a:ea typeface="Arial"/>
                <a:cs typeface="Arial"/>
                <a:sym typeface="Arial"/>
              </a:rPr>
              <a:t> ja </a:t>
            </a:r>
            <a:r>
              <a:rPr lang="en-US" sz="1200" dirty="0" err="1">
                <a:solidFill>
                  <a:schemeClr val="dk1"/>
                </a:solidFill>
                <a:latin typeface="Arial"/>
                <a:ea typeface="Arial"/>
                <a:cs typeface="Arial"/>
                <a:sym typeface="Arial"/>
              </a:rPr>
              <a:t>vuorovaikutusta</a:t>
            </a:r>
            <a:r>
              <a:rPr lang="en-US"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0" lvl="0" indent="0" algn="l" rtl="0">
              <a:spcBef>
                <a:spcPts val="360"/>
              </a:spcBef>
              <a:spcAft>
                <a:spcPts val="0"/>
              </a:spcAft>
              <a:buNone/>
            </a:pPr>
            <a:endParaRPr sz="1200" dirty="0">
              <a:solidFill>
                <a:schemeClr val="dk1"/>
              </a:solidFill>
              <a:latin typeface="Arial"/>
              <a:ea typeface="Arial"/>
              <a:cs typeface="Arial"/>
              <a:sym typeface="Arial"/>
            </a:endParaRPr>
          </a:p>
          <a:p>
            <a:pPr marL="0" lvl="0" indent="0" algn="l" rtl="0">
              <a:spcBef>
                <a:spcPts val="360"/>
              </a:spcBef>
              <a:spcAft>
                <a:spcPts val="0"/>
              </a:spcAft>
              <a:buNone/>
            </a:pPr>
            <a:r>
              <a:rPr lang="en-US" sz="1200" dirty="0" err="1">
                <a:solidFill>
                  <a:schemeClr val="dk1"/>
                </a:solidFill>
                <a:latin typeface="Arial"/>
                <a:ea typeface="Arial"/>
                <a:cs typeface="Arial"/>
                <a:sym typeface="Arial"/>
              </a:rPr>
              <a:t>Kuulumisten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vaihto</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lapsen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kanssa</a:t>
            </a:r>
            <a:r>
              <a:rPr lang="en-US" sz="1200" dirty="0">
                <a:solidFill>
                  <a:schemeClr val="dk1"/>
                </a:solidFill>
                <a:latin typeface="Arial"/>
                <a:ea typeface="Arial"/>
                <a:cs typeface="Arial"/>
                <a:sym typeface="Arial"/>
              </a:rPr>
              <a:t> ja </a:t>
            </a:r>
            <a:r>
              <a:rPr lang="en-US" sz="1200" dirty="0" err="1">
                <a:solidFill>
                  <a:schemeClr val="dk1"/>
                </a:solidFill>
                <a:latin typeface="Arial"/>
                <a:ea typeface="Arial"/>
                <a:cs typeface="Arial"/>
                <a:sym typeface="Arial"/>
              </a:rPr>
              <a:t>rupattelu</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lukuhetken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aluksi</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viestivät</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läsnäoloa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lukumummilla</a:t>
            </a:r>
            <a:r>
              <a:rPr lang="en-US" sz="1200" dirty="0">
                <a:solidFill>
                  <a:schemeClr val="dk1"/>
                </a:solidFill>
                <a:latin typeface="Arial"/>
                <a:ea typeface="Arial"/>
                <a:cs typeface="Arial"/>
                <a:sym typeface="Arial"/>
              </a:rPr>
              <a:t>/</a:t>
            </a:r>
            <a:r>
              <a:rPr lang="en-US" sz="1200" dirty="0" err="1">
                <a:solidFill>
                  <a:schemeClr val="dk1"/>
                </a:solidFill>
                <a:latin typeface="Arial"/>
                <a:ea typeface="Arial"/>
                <a:cs typeface="Arial"/>
                <a:sym typeface="Arial"/>
              </a:rPr>
              <a:t>vaarilla</a:t>
            </a:r>
            <a:r>
              <a:rPr lang="en-US" sz="1200" dirty="0">
                <a:solidFill>
                  <a:schemeClr val="dk1"/>
                </a:solidFill>
                <a:latin typeface="Arial"/>
                <a:ea typeface="Arial"/>
                <a:cs typeface="Arial"/>
                <a:sym typeface="Arial"/>
              </a:rPr>
              <a:t> on </a:t>
            </a:r>
            <a:r>
              <a:rPr lang="en-US" sz="1200" dirty="0" err="1">
                <a:solidFill>
                  <a:schemeClr val="dk1"/>
                </a:solidFill>
                <a:latin typeface="Arial"/>
                <a:ea typeface="Arial"/>
                <a:cs typeface="Arial"/>
                <a:sym typeface="Arial"/>
              </a:rPr>
              <a:t>aikaa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lapselle</a:t>
            </a:r>
            <a:r>
              <a:rPr lang="en-US" sz="1200" dirty="0">
                <a:solidFill>
                  <a:schemeClr val="dk1"/>
                </a:solidFill>
                <a:latin typeface="Arial"/>
                <a:ea typeface="Arial"/>
                <a:cs typeface="Arial"/>
                <a:sym typeface="Arial"/>
              </a:rPr>
              <a:t> ja </a:t>
            </a:r>
            <a:r>
              <a:rPr lang="en-US" sz="1200" dirty="0" err="1">
                <a:solidFill>
                  <a:schemeClr val="dk1"/>
                </a:solidFill>
                <a:latin typeface="Arial"/>
                <a:ea typeface="Arial"/>
                <a:cs typeface="Arial"/>
                <a:sym typeface="Arial"/>
              </a:rPr>
              <a:t>tilannetta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ei</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suoriteta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mekaanisesti</a:t>
            </a:r>
            <a:r>
              <a:rPr lang="en-US" sz="1200" dirty="0">
                <a:solidFill>
                  <a:schemeClr val="dk1"/>
                </a:solidFill>
                <a:latin typeface="Arial"/>
                <a:ea typeface="Arial"/>
                <a:cs typeface="Arial"/>
                <a:sym typeface="Arial"/>
              </a:rPr>
              <a:t>” tai ”</a:t>
            </a:r>
            <a:r>
              <a:rPr lang="en-US" sz="1200" dirty="0" err="1">
                <a:solidFill>
                  <a:schemeClr val="dk1"/>
                </a:solidFill>
                <a:latin typeface="Arial"/>
                <a:ea typeface="Arial"/>
                <a:cs typeface="Arial"/>
                <a:sym typeface="Arial"/>
              </a:rPr>
              <a:t>rutiinilla</a:t>
            </a:r>
            <a:r>
              <a:rPr lang="en-US"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0" lvl="0" indent="0" algn="l" rtl="0">
              <a:spcBef>
                <a:spcPts val="360"/>
              </a:spcBef>
              <a:spcAft>
                <a:spcPts val="0"/>
              </a:spcAft>
              <a:buNone/>
            </a:pPr>
            <a:r>
              <a:rPr lang="en-US" sz="1200" dirty="0">
                <a:solidFill>
                  <a:schemeClr val="dk1"/>
                </a:solidFill>
                <a:latin typeface="Arial"/>
                <a:ea typeface="Arial"/>
                <a:cs typeface="Arial"/>
                <a:sym typeface="Arial"/>
              </a:rPr>
              <a:t> </a:t>
            </a:r>
            <a:endParaRPr dirty="0"/>
          </a:p>
        </p:txBody>
      </p:sp>
      <p:sp>
        <p:nvSpPr>
          <p:cNvPr id="251" name="Google Shape;251;p2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0" name="Google Shape;260;p2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2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en-US" dirty="0" err="1"/>
              <a:t>Vaikka</a:t>
            </a:r>
            <a:r>
              <a:rPr lang="en-US" dirty="0"/>
              <a:t> </a:t>
            </a:r>
            <a:r>
              <a:rPr lang="en-US" dirty="0" err="1"/>
              <a:t>pääpaino</a:t>
            </a:r>
            <a:r>
              <a:rPr lang="en-US" dirty="0"/>
              <a:t> on </a:t>
            </a:r>
            <a:r>
              <a:rPr lang="en-US" dirty="0" err="1"/>
              <a:t>sujuvan</a:t>
            </a:r>
            <a:r>
              <a:rPr lang="en-US" dirty="0"/>
              <a:t> </a:t>
            </a:r>
            <a:r>
              <a:rPr lang="en-US" dirty="0" err="1"/>
              <a:t>lukutaidon</a:t>
            </a:r>
            <a:r>
              <a:rPr lang="en-US" dirty="0"/>
              <a:t> </a:t>
            </a:r>
            <a:r>
              <a:rPr lang="en-US" dirty="0" err="1"/>
              <a:t>harjoittelulla</a:t>
            </a:r>
            <a:r>
              <a:rPr lang="en-US" dirty="0"/>
              <a:t> </a:t>
            </a:r>
            <a:r>
              <a:rPr lang="en-US" dirty="0" err="1"/>
              <a:t>kohta</a:t>
            </a:r>
            <a:r>
              <a:rPr lang="en-US" dirty="0"/>
              <a:t> </a:t>
            </a:r>
            <a:r>
              <a:rPr lang="en-US" dirty="0" err="1"/>
              <a:t>esitettävillä</a:t>
            </a:r>
            <a:r>
              <a:rPr lang="en-US" dirty="0"/>
              <a:t> </a:t>
            </a:r>
            <a:r>
              <a:rPr lang="en-US" dirty="0" err="1"/>
              <a:t>tekniikoilla</a:t>
            </a:r>
            <a:r>
              <a:rPr lang="en-US" dirty="0"/>
              <a:t>, </a:t>
            </a:r>
            <a:r>
              <a:rPr lang="en-US" dirty="0" err="1"/>
              <a:t>yhtä</a:t>
            </a:r>
            <a:r>
              <a:rPr lang="en-US" dirty="0"/>
              <a:t> </a:t>
            </a:r>
            <a:r>
              <a:rPr lang="en-US" dirty="0" err="1"/>
              <a:t>tärkeää</a:t>
            </a:r>
            <a:r>
              <a:rPr lang="en-US" dirty="0"/>
              <a:t> on </a:t>
            </a:r>
            <a:r>
              <a:rPr lang="en-US" dirty="0" err="1"/>
              <a:t>virittäytyä</a:t>
            </a:r>
            <a:r>
              <a:rPr lang="en-US" dirty="0"/>
              <a:t> </a:t>
            </a:r>
            <a:r>
              <a:rPr lang="en-US" dirty="0" err="1"/>
              <a:t>tarinaan</a:t>
            </a:r>
            <a:r>
              <a:rPr lang="en-US" dirty="0"/>
              <a:t> ja </a:t>
            </a:r>
            <a:r>
              <a:rPr lang="en-US" dirty="0" err="1"/>
              <a:t>uppoutua</a:t>
            </a:r>
            <a:r>
              <a:rPr lang="en-US" dirty="0"/>
              <a:t> </a:t>
            </a:r>
            <a:r>
              <a:rPr lang="en-US" dirty="0" err="1"/>
              <a:t>tekstin</a:t>
            </a:r>
            <a:r>
              <a:rPr lang="en-US" dirty="0"/>
              <a:t> </a:t>
            </a:r>
            <a:r>
              <a:rPr lang="en-US" dirty="0" err="1"/>
              <a:t>maailmaan</a:t>
            </a:r>
            <a:r>
              <a:rPr lang="en-US" dirty="0"/>
              <a:t>. </a:t>
            </a:r>
            <a:r>
              <a:rPr lang="en-US" dirty="0" err="1"/>
              <a:t>Motivaatio</a:t>
            </a:r>
            <a:r>
              <a:rPr lang="en-US" dirty="0"/>
              <a:t> </a:t>
            </a:r>
            <a:r>
              <a:rPr lang="en-US" dirty="0" err="1"/>
              <a:t>ei</a:t>
            </a:r>
            <a:r>
              <a:rPr lang="en-US" dirty="0"/>
              <a:t> </a:t>
            </a:r>
            <a:r>
              <a:rPr lang="en-US" dirty="0" err="1"/>
              <a:t>synny</a:t>
            </a:r>
            <a:r>
              <a:rPr lang="en-US" dirty="0"/>
              <a:t> </a:t>
            </a:r>
            <a:r>
              <a:rPr lang="en-US" dirty="0" err="1"/>
              <a:t>mekaanisesta</a:t>
            </a:r>
            <a:r>
              <a:rPr lang="en-US" dirty="0"/>
              <a:t> </a:t>
            </a:r>
            <a:r>
              <a:rPr lang="en-US" dirty="0" err="1"/>
              <a:t>harjoittelusta</a:t>
            </a:r>
            <a:r>
              <a:rPr lang="en-US" dirty="0"/>
              <a:t>, </a:t>
            </a:r>
            <a:r>
              <a:rPr lang="en-US" dirty="0" err="1"/>
              <a:t>vaan</a:t>
            </a:r>
            <a:r>
              <a:rPr lang="en-US" dirty="0"/>
              <a:t> on </a:t>
            </a:r>
            <a:r>
              <a:rPr lang="en-US" dirty="0" err="1"/>
              <a:t>erittäin</a:t>
            </a:r>
            <a:r>
              <a:rPr lang="en-US" dirty="0"/>
              <a:t> </a:t>
            </a:r>
            <a:r>
              <a:rPr lang="en-US" dirty="0" err="1"/>
              <a:t>tärkeä</a:t>
            </a:r>
            <a:r>
              <a:rPr lang="en-US" dirty="0"/>
              <a:t> </a:t>
            </a:r>
            <a:r>
              <a:rPr lang="en-US" dirty="0" err="1"/>
              <a:t>koittaa</a:t>
            </a:r>
            <a:r>
              <a:rPr lang="en-US" dirty="0"/>
              <a:t> </a:t>
            </a:r>
            <a:r>
              <a:rPr lang="en-US" dirty="0" err="1"/>
              <a:t>löytää</a:t>
            </a:r>
            <a:r>
              <a:rPr lang="en-US" dirty="0"/>
              <a:t> </a:t>
            </a:r>
            <a:r>
              <a:rPr lang="en-US" dirty="0" err="1"/>
              <a:t>kullekin</a:t>
            </a:r>
            <a:r>
              <a:rPr lang="en-US" dirty="0"/>
              <a:t> </a:t>
            </a:r>
            <a:r>
              <a:rPr lang="en-US" dirty="0" err="1"/>
              <a:t>oppilaalle</a:t>
            </a:r>
            <a:r>
              <a:rPr lang="en-US" dirty="0"/>
              <a:t> </a:t>
            </a:r>
            <a:r>
              <a:rPr lang="en-US" dirty="0" err="1"/>
              <a:t>sopivat</a:t>
            </a:r>
            <a:r>
              <a:rPr lang="en-US" dirty="0"/>
              <a:t> </a:t>
            </a:r>
            <a:r>
              <a:rPr lang="en-US" dirty="0" err="1"/>
              <a:t>koukut</a:t>
            </a:r>
            <a:r>
              <a:rPr lang="en-US" dirty="0"/>
              <a:t>, </a:t>
            </a:r>
            <a:r>
              <a:rPr lang="en-US" dirty="0" err="1"/>
              <a:t>joista</a:t>
            </a:r>
            <a:r>
              <a:rPr lang="en-US" dirty="0"/>
              <a:t> </a:t>
            </a:r>
            <a:r>
              <a:rPr lang="en-US" dirty="0" err="1"/>
              <a:t>lukemisen</a:t>
            </a:r>
            <a:r>
              <a:rPr lang="en-US" dirty="0"/>
              <a:t> </a:t>
            </a:r>
            <a:r>
              <a:rPr lang="en-US" dirty="0" err="1"/>
              <a:t>kipinä</a:t>
            </a:r>
            <a:r>
              <a:rPr lang="en-US" dirty="0"/>
              <a:t> </a:t>
            </a:r>
            <a:r>
              <a:rPr lang="en-US" dirty="0" err="1"/>
              <a:t>syttyy</a:t>
            </a:r>
            <a:r>
              <a:rPr lang="en-US" dirty="0"/>
              <a:t>. </a:t>
            </a:r>
            <a:endParaRPr dirty="0"/>
          </a:p>
          <a:p>
            <a:pPr marL="228600" lvl="0" indent="-228600" algn="l" rtl="0">
              <a:spcBef>
                <a:spcPts val="360"/>
              </a:spcBef>
              <a:spcAft>
                <a:spcPts val="0"/>
              </a:spcAft>
              <a:buClr>
                <a:schemeClr val="dk1"/>
              </a:buClr>
              <a:buSzPts val="1200"/>
              <a:buFont typeface="Arial"/>
              <a:buAutoNum type="arabicPeriod"/>
            </a:pPr>
            <a:r>
              <a:rPr lang="en-US" dirty="0" err="1"/>
              <a:t>Muista</a:t>
            </a:r>
            <a:r>
              <a:rPr lang="en-US" dirty="0"/>
              <a:t> </a:t>
            </a:r>
            <a:r>
              <a:rPr lang="en-US" dirty="0" err="1"/>
              <a:t>kehua</a:t>
            </a:r>
            <a:r>
              <a:rPr lang="en-US" dirty="0"/>
              <a:t> ja </a:t>
            </a:r>
            <a:r>
              <a:rPr lang="en-US" dirty="0" err="1"/>
              <a:t>kannustaa</a:t>
            </a:r>
            <a:r>
              <a:rPr lang="en-US" dirty="0"/>
              <a:t> </a:t>
            </a:r>
            <a:r>
              <a:rPr lang="en-US" dirty="0" err="1"/>
              <a:t>oppilasta</a:t>
            </a:r>
            <a:r>
              <a:rPr lang="en-US" dirty="0"/>
              <a:t>, </a:t>
            </a:r>
            <a:r>
              <a:rPr lang="en-US" dirty="0" err="1"/>
              <a:t>kun</a:t>
            </a:r>
            <a:r>
              <a:rPr lang="en-US" dirty="0"/>
              <a:t> </a:t>
            </a:r>
            <a:r>
              <a:rPr lang="en-US" dirty="0" err="1"/>
              <a:t>pidätte</a:t>
            </a:r>
            <a:r>
              <a:rPr lang="en-US" dirty="0"/>
              <a:t> </a:t>
            </a:r>
            <a:r>
              <a:rPr lang="en-US" dirty="0" err="1"/>
              <a:t>taukoja</a:t>
            </a:r>
            <a:r>
              <a:rPr lang="en-US" dirty="0"/>
              <a:t>. </a:t>
            </a:r>
            <a:r>
              <a:rPr lang="en-US" dirty="0" err="1"/>
              <a:t>Hitaille</a:t>
            </a:r>
            <a:r>
              <a:rPr lang="en-US" dirty="0"/>
              <a:t> </a:t>
            </a:r>
            <a:r>
              <a:rPr lang="en-US" dirty="0" err="1"/>
              <a:t>lukijoille</a:t>
            </a:r>
            <a:r>
              <a:rPr lang="en-US" dirty="0"/>
              <a:t> </a:t>
            </a:r>
            <a:r>
              <a:rPr lang="en-US" dirty="0" err="1"/>
              <a:t>puolikkaan</a:t>
            </a:r>
            <a:r>
              <a:rPr lang="en-US" dirty="0"/>
              <a:t> </a:t>
            </a:r>
            <a:r>
              <a:rPr lang="en-US" dirty="0" err="1"/>
              <a:t>oppitunnin</a:t>
            </a:r>
            <a:r>
              <a:rPr lang="en-US" dirty="0"/>
              <a:t> </a:t>
            </a:r>
            <a:r>
              <a:rPr lang="en-US" dirty="0" err="1"/>
              <a:t>lukutuokio</a:t>
            </a:r>
            <a:r>
              <a:rPr lang="en-US" dirty="0"/>
              <a:t> on iso </a:t>
            </a:r>
            <a:r>
              <a:rPr lang="en-US" dirty="0" err="1"/>
              <a:t>rutistus</a:t>
            </a:r>
            <a:r>
              <a:rPr lang="en-US" dirty="0"/>
              <a:t>.</a:t>
            </a:r>
            <a:endParaRPr dirty="0"/>
          </a:p>
          <a:p>
            <a:pPr marL="0" lvl="0" indent="0" algn="l" rtl="0">
              <a:spcBef>
                <a:spcPts val="360"/>
              </a:spcBef>
              <a:spcAft>
                <a:spcPts val="0"/>
              </a:spcAft>
              <a:buNone/>
            </a:pPr>
            <a:endParaRPr dirty="0"/>
          </a:p>
        </p:txBody>
      </p:sp>
      <p:sp>
        <p:nvSpPr>
          <p:cNvPr id="269" name="Google Shape;269;p2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27: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1. </a:t>
            </a:r>
            <a:r>
              <a:rPr lang="en-US" sz="1200" b="0" i="0" u="none" strike="noStrike" cap="none" dirty="0" err="1">
                <a:solidFill>
                  <a:srgbClr val="000000"/>
                </a:solidFill>
                <a:latin typeface="Calibri"/>
                <a:ea typeface="Calibri"/>
                <a:cs typeface="Calibri"/>
                <a:sym typeface="Calibri"/>
              </a:rPr>
              <a:t>Sormella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seuraaminen</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tärkeää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että</a:t>
            </a:r>
            <a:r>
              <a:rPr lang="en-US" sz="1200" b="0" i="0" u="none" strike="noStrike" cap="none" dirty="0">
                <a:solidFill>
                  <a:srgbClr val="000000"/>
                </a:solidFill>
                <a:latin typeface="Calibri"/>
                <a:ea typeface="Calibri"/>
                <a:cs typeface="Calibri"/>
                <a:sym typeface="Calibri"/>
              </a:rPr>
              <a:t> Lukumummi ja –</a:t>
            </a:r>
            <a:r>
              <a:rPr lang="en-US" sz="1200" b="0" i="0" u="none" strike="noStrike" cap="none" dirty="0" err="1">
                <a:solidFill>
                  <a:srgbClr val="000000"/>
                </a:solidFill>
                <a:latin typeface="Calibri"/>
                <a:ea typeface="Calibri"/>
                <a:cs typeface="Calibri"/>
                <a:sym typeface="Calibri"/>
              </a:rPr>
              <a:t>vaari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tietää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että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oppilas</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myös</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silloin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kun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mummi</a:t>
            </a:r>
            <a:r>
              <a:rPr lang="en-US" sz="1200" b="0" i="0" u="none" strike="noStrike" cap="none" dirty="0">
                <a:solidFill>
                  <a:srgbClr val="000000"/>
                </a:solidFill>
                <a:latin typeface="Calibri"/>
                <a:ea typeface="Calibri"/>
                <a:cs typeface="Calibri"/>
                <a:sym typeface="Calibri"/>
              </a:rPr>
              <a:t> tai </a:t>
            </a:r>
            <a:r>
              <a:rPr lang="en-US" sz="1200" b="0" i="0" u="none" strike="noStrike" cap="none" dirty="0" err="1">
                <a:solidFill>
                  <a:srgbClr val="000000"/>
                </a:solidFill>
                <a:latin typeface="Calibri"/>
                <a:ea typeface="Calibri"/>
                <a:cs typeface="Calibri"/>
                <a:sym typeface="Calibri"/>
              </a:rPr>
              <a:t>vaari</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äänessä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Näin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oppilas</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koko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lukutuokion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joko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itse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ääneen</a:t>
            </a:r>
            <a:r>
              <a:rPr lang="en-US" sz="1200" b="0" i="0" u="none" strike="noStrike" cap="none" dirty="0">
                <a:solidFill>
                  <a:srgbClr val="000000"/>
                </a:solidFill>
                <a:latin typeface="Calibri"/>
                <a:ea typeface="Calibri"/>
                <a:cs typeface="Calibri"/>
                <a:sym typeface="Calibri"/>
              </a:rPr>
              <a:t> tai </a:t>
            </a:r>
            <a:r>
              <a:rPr lang="en-US" sz="1200" b="0" i="0" u="none" strike="noStrike" cap="none" dirty="0" err="1">
                <a:solidFill>
                  <a:srgbClr val="000000"/>
                </a:solidFill>
                <a:latin typeface="Calibri"/>
                <a:ea typeface="Calibri"/>
                <a:cs typeface="Calibri"/>
                <a:sym typeface="Calibri"/>
              </a:rPr>
              <a:t>äänettä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kun</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mummin</a:t>
            </a:r>
            <a:r>
              <a:rPr lang="en-US" sz="1200" b="0" i="0" u="none" strike="noStrike" cap="none" dirty="0">
                <a:solidFill>
                  <a:srgbClr val="000000"/>
                </a:solidFill>
                <a:latin typeface="Calibri"/>
                <a:ea typeface="Calibri"/>
                <a:cs typeface="Calibri"/>
                <a:sym typeface="Calibri"/>
              </a:rPr>
              <a:t> tai </a:t>
            </a:r>
            <a:r>
              <a:rPr lang="en-US" sz="1200" b="0" i="0" u="none" strike="noStrike" cap="none" dirty="0" err="1">
                <a:solidFill>
                  <a:srgbClr val="000000"/>
                </a:solidFill>
                <a:latin typeface="Calibri"/>
                <a:ea typeface="Calibri"/>
                <a:cs typeface="Calibri"/>
                <a:sym typeface="Calibri"/>
              </a:rPr>
              <a:t>vaarin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vuoro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Ääneenlukemisen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kuuntelu</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arvokasta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mutta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tässä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toiminnassa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haluamme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auttaa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niitä</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oppilaita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joille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lukeminen</a:t>
            </a:r>
            <a:r>
              <a:rPr lang="en-US" sz="1200" b="0" i="0" u="none" strike="noStrike" cap="none" dirty="0">
                <a:solidFill>
                  <a:srgbClr val="000000"/>
                </a:solidFill>
                <a:latin typeface="Calibri"/>
                <a:ea typeface="Calibri"/>
                <a:cs typeface="Calibri"/>
                <a:sym typeface="Calibri"/>
              </a:rPr>
              <a:t> on </a:t>
            </a:r>
            <a:r>
              <a:rPr lang="en-US" sz="1200" b="0" i="0" u="none" strike="noStrike" cap="none" dirty="0" err="1">
                <a:solidFill>
                  <a:srgbClr val="000000"/>
                </a:solidFill>
                <a:latin typeface="Calibri"/>
                <a:ea typeface="Calibri"/>
                <a:cs typeface="Calibri"/>
                <a:sym typeface="Calibri"/>
              </a:rPr>
              <a:t>hankalaa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Sujuvaksi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lukijaksi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oppii</a:t>
            </a:r>
            <a:r>
              <a:rPr lang="en-US" sz="1200" b="0" i="0" u="none" strike="noStrike" cap="none" dirty="0">
                <a:solidFill>
                  <a:srgbClr val="000000"/>
                </a:solidFill>
                <a:latin typeface="Calibri"/>
                <a:ea typeface="Calibri"/>
                <a:cs typeface="Calibri"/>
                <a:sym typeface="Calibri"/>
              </a:rPr>
              <a:t> vain </a:t>
            </a:r>
            <a:r>
              <a:rPr lang="en-US" sz="1200" b="0" i="0" u="none" strike="noStrike" cap="none" dirty="0" err="1">
                <a:solidFill>
                  <a:srgbClr val="000000"/>
                </a:solidFill>
                <a:latin typeface="Calibri"/>
                <a:ea typeface="Calibri"/>
                <a:cs typeface="Calibri"/>
                <a:sym typeface="Calibri"/>
              </a:rPr>
              <a:t>lukemalla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itse</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paljon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siksi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lukutuokio</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käytetään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lukemiseen</a:t>
            </a:r>
            <a:r>
              <a:rPr lang="en-US" sz="1200" b="0" i="0" u="none" strike="noStrike" cap="none" dirty="0">
                <a:solidFill>
                  <a:srgbClr val="000000"/>
                </a:solidFill>
                <a:latin typeface="Calibri"/>
                <a:ea typeface="Calibri"/>
                <a:cs typeface="Calibri"/>
                <a:sym typeface="Calibri"/>
              </a:rPr>
              <a:t>.</a:t>
            </a:r>
            <a:endParaRPr dirty="0"/>
          </a:p>
          <a:p>
            <a:pPr marL="0" marR="0" lvl="0" indent="0" algn="l" rtl="0">
              <a:lnSpc>
                <a:spcPct val="100000"/>
              </a:lnSpc>
              <a:spcBef>
                <a:spcPts val="330"/>
              </a:spcBef>
              <a:spcAft>
                <a:spcPts val="0"/>
              </a:spcAft>
              <a:buClr>
                <a:schemeClr val="dk1"/>
              </a:buClr>
              <a:buSzPts val="1100"/>
              <a:buFont typeface="Arial"/>
              <a:buNone/>
            </a:pPr>
            <a:endParaRPr sz="1100" dirty="0">
              <a:solidFill>
                <a:srgbClr val="B43A71"/>
              </a:solidFill>
              <a:latin typeface="Calibri"/>
              <a:ea typeface="Calibri"/>
              <a:cs typeface="Calibri"/>
              <a:sym typeface="Calibri"/>
            </a:endParaRPr>
          </a:p>
          <a:p>
            <a:pPr marL="0" lvl="0" indent="0" algn="l" rtl="0">
              <a:spcBef>
                <a:spcPts val="360"/>
              </a:spcBef>
              <a:spcAft>
                <a:spcPts val="0"/>
              </a:spcAft>
              <a:buNone/>
            </a:pPr>
            <a:endParaRPr dirty="0"/>
          </a:p>
        </p:txBody>
      </p:sp>
      <p:sp>
        <p:nvSpPr>
          <p:cNvPr id="308" name="Google Shape;308;p27: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p28: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43A71"/>
              </a:buClr>
              <a:buSzPts val="1100"/>
              <a:buFont typeface="Calibri"/>
              <a:buNone/>
            </a:pPr>
            <a:endParaRPr sz="1100" dirty="0">
              <a:solidFill>
                <a:srgbClr val="B43A71"/>
              </a:solidFill>
              <a:latin typeface="Calibri"/>
              <a:ea typeface="Calibri"/>
              <a:cs typeface="Calibri"/>
              <a:sym typeface="Calibri"/>
            </a:endParaRPr>
          </a:p>
        </p:txBody>
      </p:sp>
      <p:sp>
        <p:nvSpPr>
          <p:cNvPr id="316" name="Google Shape;316;p28: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p2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24" name="Google Shape;324;p2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p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Lapsille toiminta tarjoaa hyötyä ja hupia.</a:t>
            </a:r>
            <a:endParaRPr/>
          </a:p>
        </p:txBody>
      </p:sp>
      <p:sp>
        <p:nvSpPr>
          <p:cNvPr id="65" name="Google Shape;65;p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30: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bel"/>
                <a:ea typeface="Abel"/>
                <a:cs typeface="Abel"/>
                <a:sym typeface="Abel"/>
              </a:rPr>
              <a:t>Voit neuvoa lasta esimerkiksi näin:</a:t>
            </a:r>
            <a:endParaRPr/>
          </a:p>
          <a:p>
            <a:pPr marL="0" lvl="0" indent="0" algn="l" rtl="0">
              <a:spcBef>
                <a:spcPts val="360"/>
              </a:spcBef>
              <a:spcAft>
                <a:spcPts val="0"/>
              </a:spcAft>
              <a:buNone/>
            </a:pPr>
            <a:r>
              <a:rPr lang="en-US" sz="1200">
                <a:latin typeface="Abel"/>
                <a:ea typeface="Abel"/>
                <a:cs typeface="Abel"/>
                <a:sym typeface="Abel"/>
              </a:rPr>
              <a:t>Esimerkiksi, jos lapsi lukee jonkin olennaisen sanan väärin, voit pyytää häntä lukemaan sanan uudestaan. Käytä mielikuvitusta, esimerkiksi: ”anteeksi, nyt en kuullut, mitä tuossa sanoit” tai ”minä luin tämän eri tavalla, mitä sinusta tässä lukee”.</a:t>
            </a:r>
            <a:endParaRPr/>
          </a:p>
          <a:p>
            <a:pPr marL="0" lvl="0" indent="0" algn="l" rtl="0">
              <a:spcBef>
                <a:spcPts val="360"/>
              </a:spcBef>
              <a:spcAft>
                <a:spcPts val="0"/>
              </a:spcAft>
              <a:buNone/>
            </a:pPr>
            <a:r>
              <a:rPr lang="en-US" sz="1200">
                <a:latin typeface="Abel"/>
                <a:ea typeface="Abel"/>
                <a:cs typeface="Abel"/>
                <a:sym typeface="Abel"/>
              </a:rPr>
              <a:t>Hankalimmat sanat voi suoraan lukea yhdessä. </a:t>
            </a:r>
            <a:endParaRPr/>
          </a:p>
        </p:txBody>
      </p:sp>
      <p:sp>
        <p:nvSpPr>
          <p:cNvPr id="332" name="Google Shape;332;p30: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p3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32: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 </a:t>
            </a:r>
            <a:r>
              <a:rPr lang="en-US" dirty="0" err="1"/>
              <a:t>haluat</a:t>
            </a:r>
            <a:r>
              <a:rPr lang="en-US" dirty="0"/>
              <a:t> ja </a:t>
            </a:r>
            <a:r>
              <a:rPr lang="en-US" dirty="0" err="1"/>
              <a:t>jaksat</a:t>
            </a:r>
            <a:r>
              <a:rPr lang="en-US" dirty="0"/>
              <a:t> </a:t>
            </a:r>
            <a:r>
              <a:rPr lang="en-US" dirty="0" err="1"/>
              <a:t>lukea</a:t>
            </a:r>
            <a:r>
              <a:rPr lang="en-US" dirty="0"/>
              <a:t> </a:t>
            </a:r>
            <a:r>
              <a:rPr lang="en-US" dirty="0" err="1"/>
              <a:t>useamman</a:t>
            </a:r>
            <a:r>
              <a:rPr lang="en-US" dirty="0"/>
              <a:t> </a:t>
            </a:r>
            <a:r>
              <a:rPr lang="en-US" dirty="0" err="1"/>
              <a:t>lapsen</a:t>
            </a:r>
            <a:r>
              <a:rPr lang="en-US" dirty="0"/>
              <a:t> </a:t>
            </a:r>
            <a:r>
              <a:rPr lang="en-US" dirty="0" err="1"/>
              <a:t>kanssa</a:t>
            </a:r>
            <a:r>
              <a:rPr lang="en-US" dirty="0"/>
              <a:t>, </a:t>
            </a:r>
            <a:r>
              <a:rPr lang="en-US" dirty="0" err="1"/>
              <a:t>sovi</a:t>
            </a:r>
            <a:r>
              <a:rPr lang="en-US" dirty="0"/>
              <a:t> </a:t>
            </a:r>
            <a:r>
              <a:rPr lang="en-US" dirty="0" err="1"/>
              <a:t>opettajan</a:t>
            </a:r>
            <a:r>
              <a:rPr lang="en-US" dirty="0"/>
              <a:t> </a:t>
            </a:r>
            <a:r>
              <a:rPr lang="en-US" dirty="0" err="1"/>
              <a:t>kanssa</a:t>
            </a:r>
            <a:r>
              <a:rPr lang="en-US" dirty="0"/>
              <a:t>, </a:t>
            </a:r>
            <a:r>
              <a:rPr lang="en-US" dirty="0" err="1"/>
              <a:t>että</a:t>
            </a:r>
            <a:r>
              <a:rPr lang="en-US" dirty="0"/>
              <a:t> </a:t>
            </a:r>
            <a:r>
              <a:rPr lang="en-US" dirty="0" err="1"/>
              <a:t>lapset</a:t>
            </a:r>
            <a:r>
              <a:rPr lang="en-US" dirty="0"/>
              <a:t> </a:t>
            </a:r>
            <a:r>
              <a:rPr lang="en-US" dirty="0" err="1"/>
              <a:t>tulevat</a:t>
            </a:r>
            <a:r>
              <a:rPr lang="en-US" dirty="0"/>
              <a:t> </a:t>
            </a:r>
            <a:r>
              <a:rPr lang="en-US" dirty="0" err="1"/>
              <a:t>vuorotellen</a:t>
            </a:r>
            <a:r>
              <a:rPr lang="en-US" dirty="0"/>
              <a:t> </a:t>
            </a:r>
            <a:r>
              <a:rPr lang="en-US" dirty="0" err="1"/>
              <a:t>lukutuokiolle</a:t>
            </a:r>
            <a:r>
              <a:rPr lang="en-US" dirty="0"/>
              <a:t> tai </a:t>
            </a:r>
            <a:r>
              <a:rPr lang="en-US" dirty="0" err="1"/>
              <a:t>joku</a:t>
            </a:r>
            <a:r>
              <a:rPr lang="en-US" dirty="0"/>
              <a:t> </a:t>
            </a:r>
            <a:r>
              <a:rPr lang="en-US" dirty="0" err="1"/>
              <a:t>muu</a:t>
            </a:r>
            <a:r>
              <a:rPr lang="en-US" dirty="0"/>
              <a:t> </a:t>
            </a:r>
            <a:r>
              <a:rPr lang="en-US" dirty="0" err="1"/>
              <a:t>toimiva</a:t>
            </a:r>
            <a:r>
              <a:rPr lang="en-US" dirty="0"/>
              <a:t> </a:t>
            </a:r>
            <a:r>
              <a:rPr lang="en-US" dirty="0" err="1"/>
              <a:t>järjestely</a:t>
            </a:r>
            <a:r>
              <a:rPr lang="en-US" dirty="0"/>
              <a:t>. </a:t>
            </a:r>
            <a:r>
              <a:rPr lang="en-US" dirty="0" err="1"/>
              <a:t>Lapsi</a:t>
            </a:r>
            <a:r>
              <a:rPr lang="en-US" dirty="0"/>
              <a:t> </a:t>
            </a:r>
            <a:r>
              <a:rPr lang="en-US" dirty="0" err="1"/>
              <a:t>hyötyy</a:t>
            </a:r>
            <a:r>
              <a:rPr lang="en-US" dirty="0"/>
              <a:t> </a:t>
            </a:r>
            <a:r>
              <a:rPr lang="en-US" dirty="0" err="1"/>
              <a:t>lukutuokiosta</a:t>
            </a:r>
            <a:r>
              <a:rPr lang="en-US" dirty="0"/>
              <a:t> </a:t>
            </a:r>
            <a:r>
              <a:rPr lang="en-US" dirty="0" err="1"/>
              <a:t>eniten</a:t>
            </a:r>
            <a:r>
              <a:rPr lang="en-US" dirty="0"/>
              <a:t> </a:t>
            </a:r>
            <a:r>
              <a:rPr lang="en-US" dirty="0" err="1"/>
              <a:t>jos</a:t>
            </a:r>
            <a:r>
              <a:rPr lang="en-US" dirty="0"/>
              <a:t> </a:t>
            </a:r>
            <a:r>
              <a:rPr lang="en-US" dirty="0" err="1"/>
              <a:t>hän</a:t>
            </a:r>
            <a:r>
              <a:rPr lang="en-US" dirty="0"/>
              <a:t> on </a:t>
            </a:r>
            <a:r>
              <a:rPr lang="en-US" dirty="0" err="1"/>
              <a:t>yksin</a:t>
            </a:r>
            <a:r>
              <a:rPr lang="en-US" dirty="0"/>
              <a:t> </a:t>
            </a:r>
            <a:r>
              <a:rPr lang="en-US" dirty="0" err="1"/>
              <a:t>mummin</a:t>
            </a:r>
            <a:r>
              <a:rPr lang="en-US" dirty="0"/>
              <a:t> tai </a:t>
            </a:r>
            <a:r>
              <a:rPr lang="en-US" dirty="0" err="1"/>
              <a:t>vaarin</a:t>
            </a:r>
            <a:r>
              <a:rPr lang="en-US" dirty="0"/>
              <a:t> </a:t>
            </a:r>
            <a:r>
              <a:rPr lang="en-US" dirty="0" err="1"/>
              <a:t>kanssa</a:t>
            </a:r>
            <a:r>
              <a:rPr lang="en-US" dirty="0"/>
              <a:t>, </a:t>
            </a:r>
            <a:r>
              <a:rPr lang="en-US" dirty="0" err="1"/>
              <a:t>eikä</a:t>
            </a:r>
            <a:r>
              <a:rPr lang="en-US" dirty="0"/>
              <a:t> </a:t>
            </a:r>
            <a:r>
              <a:rPr lang="en-US" dirty="0" err="1"/>
              <a:t>hänen</a:t>
            </a:r>
            <a:r>
              <a:rPr lang="en-US" dirty="0"/>
              <a:t> </a:t>
            </a:r>
            <a:r>
              <a:rPr lang="en-US" dirty="0" err="1"/>
              <a:t>tarvitse</a:t>
            </a:r>
            <a:r>
              <a:rPr lang="en-US" dirty="0"/>
              <a:t> </a:t>
            </a:r>
            <a:r>
              <a:rPr lang="en-US" dirty="0" err="1"/>
              <a:t>jännittää</a:t>
            </a:r>
            <a:r>
              <a:rPr lang="en-US" dirty="0"/>
              <a:t> </a:t>
            </a:r>
            <a:r>
              <a:rPr lang="en-US" dirty="0" err="1"/>
              <a:t>muiden</a:t>
            </a:r>
            <a:r>
              <a:rPr lang="en-US" dirty="0"/>
              <a:t> </a:t>
            </a:r>
            <a:r>
              <a:rPr lang="en-US" dirty="0" err="1"/>
              <a:t>lasten</a:t>
            </a:r>
            <a:r>
              <a:rPr lang="en-US" dirty="0"/>
              <a:t> </a:t>
            </a:r>
            <a:r>
              <a:rPr lang="en-US" dirty="0" err="1"/>
              <a:t>edessä</a:t>
            </a:r>
            <a:r>
              <a:rPr lang="en-US" dirty="0"/>
              <a:t> </a:t>
            </a:r>
            <a:r>
              <a:rPr lang="en-US" dirty="0" err="1"/>
              <a:t>äänen</a:t>
            </a:r>
            <a:r>
              <a:rPr lang="en-US" dirty="0"/>
              <a:t> </a:t>
            </a:r>
            <a:r>
              <a:rPr lang="en-US" dirty="0" err="1"/>
              <a:t>lukemista</a:t>
            </a:r>
            <a:r>
              <a:rPr lang="en-US" dirty="0"/>
              <a:t>.</a:t>
            </a:r>
            <a:endParaRPr dirty="0"/>
          </a:p>
        </p:txBody>
      </p:sp>
      <p:sp>
        <p:nvSpPr>
          <p:cNvPr id="348" name="Google Shape;348;p32: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3: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55" name="Google Shape;355;p3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214308" indent="-214308">
              <a:lnSpc>
                <a:spcPct val="100000"/>
              </a:lnSpc>
              <a:spcAft>
                <a:spcPts val="1200"/>
              </a:spcAft>
              <a:buFont typeface="Arial"/>
              <a:buChar char="•"/>
            </a:pPr>
            <a:r>
              <a:rPr lang="fi-FI" sz="1200" dirty="0">
                <a:latin typeface="Abel"/>
                <a:ea typeface="ＭＳ Ｐゴシック" charset="-128"/>
                <a:cs typeface="Abel"/>
              </a:rPr>
              <a:t>Jokaiselle oppilaalle on varattu oma kirjanmerkki.</a:t>
            </a:r>
          </a:p>
          <a:p>
            <a:pPr marL="214308" indent="-214308">
              <a:lnSpc>
                <a:spcPct val="100000"/>
              </a:lnSpc>
              <a:spcAft>
                <a:spcPts val="1200"/>
              </a:spcAft>
              <a:buFont typeface="Arial"/>
              <a:buChar char="•"/>
            </a:pPr>
            <a:r>
              <a:rPr lang="fi-FI" sz="1200" dirty="0">
                <a:latin typeface="Abel"/>
                <a:ea typeface="ＭＳ Ｐゴシック" charset="-128"/>
                <a:cs typeface="Abel"/>
              </a:rPr>
              <a:t>Jokaisesta lukutuokiosta saa tarran tarrapassiin (tarroja on varattu 12 kpl / oppilas).</a:t>
            </a:r>
          </a:p>
          <a:p>
            <a:pPr marL="214308" marR="0" lvl="0" indent="-214308" algn="l" defTabSz="914400" rtl="0" eaLnBrk="1" fontAlgn="base" latinLnBrk="0" hangingPunct="1">
              <a:lnSpc>
                <a:spcPct val="100000"/>
              </a:lnSpc>
              <a:spcBef>
                <a:spcPct val="30000"/>
              </a:spcBef>
              <a:spcAft>
                <a:spcPts val="1200"/>
              </a:spcAft>
              <a:buClrTx/>
              <a:buSzTx/>
              <a:buFont typeface="Arial"/>
              <a:buChar char="•"/>
              <a:tabLst/>
              <a:defRPr/>
            </a:pPr>
            <a:r>
              <a:rPr lang="en-US" sz="1200" dirty="0" err="1">
                <a:latin typeface="Abel"/>
                <a:ea typeface="ＭＳ Ｐゴシック" charset="-128"/>
                <a:cs typeface="Abel"/>
              </a:rPr>
              <a:t>Lukudiplomi</a:t>
            </a:r>
            <a:r>
              <a:rPr lang="en-US" sz="1200" dirty="0">
                <a:latin typeface="Abel"/>
                <a:ea typeface="ＭＳ Ｐゴシック" charset="-128"/>
                <a:cs typeface="Abel"/>
              </a:rPr>
              <a:t> </a:t>
            </a:r>
            <a:r>
              <a:rPr lang="en-US" sz="1200" dirty="0" err="1">
                <a:latin typeface="Abel"/>
                <a:ea typeface="ＭＳ Ｐゴシック" charset="-128"/>
                <a:cs typeface="Abel"/>
              </a:rPr>
              <a:t>annetaan</a:t>
            </a:r>
            <a:r>
              <a:rPr lang="en-US" sz="1200" dirty="0">
                <a:latin typeface="Abel"/>
                <a:ea typeface="ＭＳ Ｐゴシック" charset="-128"/>
                <a:cs typeface="Abel"/>
              </a:rPr>
              <a:t> </a:t>
            </a:r>
            <a:r>
              <a:rPr lang="en-US" sz="1200" dirty="0" err="1">
                <a:latin typeface="Abel"/>
                <a:ea typeface="ＭＳ Ｐゴシック" charset="-128"/>
                <a:cs typeface="Abel"/>
              </a:rPr>
              <a:t>oppilaalle</a:t>
            </a:r>
            <a:r>
              <a:rPr lang="en-US" sz="1200" dirty="0">
                <a:latin typeface="Abel"/>
                <a:ea typeface="ＭＳ Ｐゴシック" charset="-128"/>
                <a:cs typeface="Abel"/>
              </a:rPr>
              <a:t> </a:t>
            </a:r>
            <a:r>
              <a:rPr lang="en-US" sz="1200" dirty="0" err="1">
                <a:latin typeface="Abel"/>
                <a:ea typeface="ＭＳ Ｐゴシック" charset="-128"/>
                <a:cs typeface="Abel"/>
              </a:rPr>
              <a:t>esim</a:t>
            </a:r>
            <a:r>
              <a:rPr lang="en-US" sz="1200" dirty="0">
                <a:latin typeface="Abel"/>
                <a:ea typeface="ＭＳ Ｐゴシック" charset="-128"/>
                <a:cs typeface="Abel"/>
              </a:rPr>
              <a:t>. </a:t>
            </a:r>
            <a:r>
              <a:rPr lang="en-US" sz="1200" dirty="0" err="1">
                <a:latin typeface="Abel"/>
                <a:ea typeface="ＭＳ Ｐゴシック" charset="-128"/>
                <a:cs typeface="Abel"/>
              </a:rPr>
              <a:t>syys</a:t>
            </a:r>
            <a:r>
              <a:rPr lang="en-US" sz="1200" dirty="0">
                <a:latin typeface="Abel"/>
                <a:ea typeface="ＭＳ Ｐゴシック" charset="-128"/>
                <a:cs typeface="Abel"/>
              </a:rPr>
              <a:t>- tai </a:t>
            </a:r>
            <a:r>
              <a:rPr lang="en-US" sz="1200" dirty="0" err="1">
                <a:latin typeface="Abel"/>
                <a:ea typeface="ＭＳ Ｐゴシック" charset="-128"/>
                <a:cs typeface="Abel"/>
              </a:rPr>
              <a:t>kevätlukukauden</a:t>
            </a:r>
            <a:r>
              <a:rPr lang="en-US" sz="1200" dirty="0">
                <a:latin typeface="Abel"/>
                <a:ea typeface="ＭＳ Ｐゴシック" charset="-128"/>
                <a:cs typeface="Abel"/>
              </a:rPr>
              <a:t> </a:t>
            </a:r>
            <a:r>
              <a:rPr lang="en-US" sz="1200" dirty="0" err="1">
                <a:latin typeface="Abel"/>
                <a:ea typeface="ＭＳ Ｐゴシック" charset="-128"/>
                <a:cs typeface="Abel"/>
              </a:rPr>
              <a:t>päätteeksi</a:t>
            </a:r>
            <a:r>
              <a:rPr lang="en-US" sz="1200" dirty="0">
                <a:latin typeface="Abel"/>
                <a:ea typeface="ＭＳ Ｐゴシック" charset="-128"/>
                <a:cs typeface="Abel"/>
              </a:rPr>
              <a:t>. </a:t>
            </a:r>
            <a:endParaRPr lang="fi-FI" sz="1200" dirty="0">
              <a:latin typeface="Abel"/>
              <a:ea typeface="ＭＳ Ｐゴシック" charset="-128"/>
              <a:cs typeface="Abel"/>
            </a:endParaRPr>
          </a:p>
          <a:p>
            <a:pPr marL="214308" indent="-214308">
              <a:lnSpc>
                <a:spcPct val="100000"/>
              </a:lnSpc>
              <a:spcAft>
                <a:spcPts val="1200"/>
              </a:spcAft>
              <a:buFont typeface="Arial"/>
              <a:buChar char="•"/>
            </a:pPr>
            <a:r>
              <a:rPr lang="fi-FI" sz="1200" dirty="0">
                <a:latin typeface="Abel"/>
                <a:ea typeface="ＭＳ Ｐゴシック" charset="-128"/>
                <a:cs typeface="Abel"/>
              </a:rPr>
              <a:t>Mummille tai vaarille on myös oma kirjanmerkki.</a:t>
            </a:r>
          </a:p>
          <a:p>
            <a:pPr marL="214308" indent="-214308">
              <a:lnSpc>
                <a:spcPct val="100000"/>
              </a:lnSpc>
              <a:spcAft>
                <a:spcPts val="1200"/>
              </a:spcAft>
              <a:buFont typeface="Arial"/>
              <a:buChar char="•"/>
            </a:pPr>
            <a:r>
              <a:rPr lang="fi-FI" sz="1200" dirty="0">
                <a:latin typeface="Abel"/>
                <a:ea typeface="ＭＳ Ｐゴシック" charset="-128"/>
                <a:cs typeface="Abel"/>
              </a:rPr>
              <a:t>Muista pitää omaa nimikylttiä esillä koulussa – se on koulun henkilökunnalle merkki, että olet perehdytyksen ja vakuutuksen saanut aito Lukumummi tai Lukuvaari.</a:t>
            </a:r>
            <a:endParaRPr lang="en-US" sz="1200">
              <a:latin typeface="Abel"/>
              <a:ea typeface="ＭＳ Ｐゴシック" charset="-128"/>
              <a:cs typeface="Abel"/>
            </a:endParaRPr>
          </a:p>
          <a:p>
            <a:pPr marL="0" lvl="0" indent="0" algn="l" rtl="0">
              <a:spcBef>
                <a:spcPts val="360"/>
              </a:spcBef>
              <a:spcAft>
                <a:spcPts val="0"/>
              </a:spcAft>
              <a:buNone/>
            </a:pPr>
            <a:endParaRPr dirty="0"/>
          </a:p>
        </p:txBody>
      </p:sp>
      <p:sp>
        <p:nvSpPr>
          <p:cNvPr id="276" name="Google Shape;276;p2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758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4" name="Google Shape;394;p3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1" name="Google Shape;401;p3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9" name="Google Shape;409;p3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2" name="Google Shape;422;p3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9: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9" name="Google Shape;429;p3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4: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Lukumummit</a:t>
            </a:r>
            <a:r>
              <a:rPr lang="en-US" dirty="0"/>
              <a:t> ja –</a:t>
            </a:r>
            <a:r>
              <a:rPr lang="en-US" dirty="0" err="1"/>
              <a:t>vaarit</a:t>
            </a:r>
            <a:r>
              <a:rPr lang="en-US" dirty="0"/>
              <a:t> </a:t>
            </a:r>
            <a:r>
              <a:rPr lang="en-US" dirty="0" err="1"/>
              <a:t>tarjoavat</a:t>
            </a:r>
            <a:r>
              <a:rPr lang="en-US" dirty="0"/>
              <a:t> </a:t>
            </a:r>
            <a:r>
              <a:rPr lang="en-US" dirty="0" err="1"/>
              <a:t>harvinaista</a:t>
            </a:r>
            <a:r>
              <a:rPr lang="en-US" dirty="0"/>
              <a:t> </a:t>
            </a:r>
            <a:r>
              <a:rPr lang="en-US" dirty="0" err="1"/>
              <a:t>lapsen</a:t>
            </a:r>
            <a:r>
              <a:rPr lang="en-US" dirty="0"/>
              <a:t> ja </a:t>
            </a:r>
            <a:r>
              <a:rPr lang="en-US" dirty="0" err="1"/>
              <a:t>aikuisen</a:t>
            </a:r>
            <a:r>
              <a:rPr lang="en-US" dirty="0"/>
              <a:t> </a:t>
            </a:r>
            <a:r>
              <a:rPr lang="en-US" dirty="0" err="1"/>
              <a:t>välistä</a:t>
            </a:r>
            <a:r>
              <a:rPr lang="en-US" dirty="0"/>
              <a:t> </a:t>
            </a:r>
            <a:r>
              <a:rPr lang="en-US" dirty="0" err="1"/>
              <a:t>kahdenkeskistä</a:t>
            </a:r>
            <a:r>
              <a:rPr lang="en-US" dirty="0"/>
              <a:t> </a:t>
            </a:r>
            <a:r>
              <a:rPr lang="en-US" dirty="0" err="1"/>
              <a:t>aikaa</a:t>
            </a:r>
            <a:r>
              <a:rPr lang="en-US" dirty="0"/>
              <a:t>, </a:t>
            </a:r>
            <a:r>
              <a:rPr lang="en-US" dirty="0" err="1"/>
              <a:t>johon</a:t>
            </a:r>
            <a:r>
              <a:rPr lang="en-US" dirty="0"/>
              <a:t> </a:t>
            </a:r>
            <a:r>
              <a:rPr lang="en-US" dirty="0" err="1"/>
              <a:t>kouluissa</a:t>
            </a:r>
            <a:r>
              <a:rPr lang="en-US" dirty="0"/>
              <a:t> </a:t>
            </a:r>
            <a:r>
              <a:rPr lang="en-US" dirty="0" err="1"/>
              <a:t>ei</a:t>
            </a:r>
            <a:r>
              <a:rPr lang="en-US" dirty="0"/>
              <a:t> </a:t>
            </a:r>
            <a:r>
              <a:rPr lang="en-US" dirty="0" err="1"/>
              <a:t>jää</a:t>
            </a:r>
            <a:r>
              <a:rPr lang="en-US" dirty="0"/>
              <a:t> </a:t>
            </a:r>
            <a:r>
              <a:rPr lang="en-US" dirty="0" err="1"/>
              <a:t>aikaa</a:t>
            </a:r>
            <a:r>
              <a:rPr lang="en-US" dirty="0"/>
              <a:t>.</a:t>
            </a:r>
            <a:endParaRPr dirty="0"/>
          </a:p>
          <a:p>
            <a:pPr marL="0" lvl="0" indent="0" algn="l" rtl="0">
              <a:spcBef>
                <a:spcPts val="360"/>
              </a:spcBef>
              <a:spcAft>
                <a:spcPts val="0"/>
              </a:spcAft>
              <a:buNone/>
            </a:pPr>
            <a:r>
              <a:rPr lang="en-US" dirty="0" err="1"/>
              <a:t>Toiminta</a:t>
            </a:r>
            <a:r>
              <a:rPr lang="en-US" dirty="0"/>
              <a:t> </a:t>
            </a:r>
            <a:r>
              <a:rPr lang="en-US" dirty="0" err="1"/>
              <a:t>tarjoaa</a:t>
            </a:r>
            <a:r>
              <a:rPr lang="en-US" dirty="0"/>
              <a:t> </a:t>
            </a:r>
            <a:r>
              <a:rPr lang="en-US" dirty="0" err="1"/>
              <a:t>lisää</a:t>
            </a:r>
            <a:r>
              <a:rPr lang="en-US" dirty="0"/>
              <a:t> </a:t>
            </a:r>
            <a:r>
              <a:rPr lang="en-US" dirty="0" err="1"/>
              <a:t>lukuharjoituksia</a:t>
            </a:r>
            <a:r>
              <a:rPr lang="en-US" dirty="0"/>
              <a:t> </a:t>
            </a:r>
            <a:r>
              <a:rPr lang="en-US" dirty="0" err="1"/>
              <a:t>koulun</a:t>
            </a:r>
            <a:r>
              <a:rPr lang="en-US" dirty="0"/>
              <a:t> </a:t>
            </a:r>
            <a:r>
              <a:rPr lang="en-US" dirty="0" err="1"/>
              <a:t>arkeen</a:t>
            </a:r>
            <a:r>
              <a:rPr lang="en-US" dirty="0"/>
              <a:t>.</a:t>
            </a:r>
            <a:endParaRPr dirty="0"/>
          </a:p>
          <a:p>
            <a:pPr marL="0" lvl="0" indent="0" algn="l" rtl="0">
              <a:spcBef>
                <a:spcPts val="360"/>
              </a:spcBef>
              <a:spcAft>
                <a:spcPts val="0"/>
              </a:spcAft>
              <a:buNone/>
            </a:pPr>
            <a:r>
              <a:rPr lang="en-US" dirty="0" err="1"/>
              <a:t>Koulu</a:t>
            </a:r>
            <a:r>
              <a:rPr lang="en-US" dirty="0"/>
              <a:t> </a:t>
            </a:r>
            <a:r>
              <a:rPr lang="en-US" dirty="0" err="1"/>
              <a:t>aina</a:t>
            </a:r>
            <a:r>
              <a:rPr lang="en-US" dirty="0"/>
              <a:t> </a:t>
            </a:r>
            <a:r>
              <a:rPr lang="en-US" dirty="0" err="1"/>
              <a:t>hyötyy</a:t>
            </a:r>
            <a:r>
              <a:rPr lang="en-US" dirty="0"/>
              <a:t>, </a:t>
            </a:r>
            <a:r>
              <a:rPr lang="en-US" dirty="0" err="1"/>
              <a:t>jos</a:t>
            </a:r>
            <a:r>
              <a:rPr lang="en-US" dirty="0"/>
              <a:t> </a:t>
            </a:r>
            <a:r>
              <a:rPr lang="en-US" dirty="0" err="1"/>
              <a:t>saa</a:t>
            </a:r>
            <a:r>
              <a:rPr lang="en-US" dirty="0"/>
              <a:t> </a:t>
            </a:r>
            <a:r>
              <a:rPr lang="en-US" dirty="0" err="1"/>
              <a:t>apukäsiä</a:t>
            </a:r>
            <a:r>
              <a:rPr lang="en-US" dirty="0"/>
              <a:t>, </a:t>
            </a:r>
            <a:r>
              <a:rPr lang="en-US" dirty="0" err="1"/>
              <a:t>lisää</a:t>
            </a:r>
            <a:r>
              <a:rPr lang="en-US" dirty="0"/>
              <a:t> </a:t>
            </a:r>
            <a:r>
              <a:rPr lang="en-US" dirty="0" err="1"/>
              <a:t>aikuisia</a:t>
            </a:r>
            <a:r>
              <a:rPr lang="en-US" dirty="0"/>
              <a:t>, </a:t>
            </a:r>
            <a:r>
              <a:rPr lang="en-US" dirty="0" err="1"/>
              <a:t>jotka</a:t>
            </a:r>
            <a:r>
              <a:rPr lang="en-US" dirty="0"/>
              <a:t> </a:t>
            </a:r>
            <a:r>
              <a:rPr lang="en-US" dirty="0" err="1"/>
              <a:t>tarjoavat</a:t>
            </a:r>
            <a:r>
              <a:rPr lang="en-US" dirty="0"/>
              <a:t> </a:t>
            </a:r>
            <a:r>
              <a:rPr lang="en-US" dirty="0" err="1"/>
              <a:t>aikaansa</a:t>
            </a:r>
            <a:r>
              <a:rPr lang="en-US" dirty="0"/>
              <a:t> ja </a:t>
            </a:r>
            <a:r>
              <a:rPr lang="en-US" dirty="0" err="1"/>
              <a:t>läsnäolonsa</a:t>
            </a:r>
            <a:r>
              <a:rPr lang="en-US" dirty="0"/>
              <a:t> </a:t>
            </a:r>
            <a:r>
              <a:rPr lang="en-US" dirty="0" err="1"/>
              <a:t>lapsille</a:t>
            </a:r>
            <a:r>
              <a:rPr lang="en-US" dirty="0"/>
              <a:t>.</a:t>
            </a:r>
            <a:endParaRPr dirty="0"/>
          </a:p>
        </p:txBody>
      </p:sp>
      <p:sp>
        <p:nvSpPr>
          <p:cNvPr id="74" name="Google Shape;74;p4: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err="1"/>
              <a:t>Toimintaa</a:t>
            </a:r>
            <a:r>
              <a:rPr lang="en-US" dirty="0"/>
              <a:t> on </a:t>
            </a:r>
            <a:r>
              <a:rPr lang="en-US" dirty="0" err="1"/>
              <a:t>kehitetty</a:t>
            </a:r>
            <a:r>
              <a:rPr lang="en-US" dirty="0"/>
              <a:t> </a:t>
            </a:r>
            <a:r>
              <a:rPr lang="en-US" dirty="0" err="1"/>
              <a:t>vuodesta</a:t>
            </a:r>
            <a:r>
              <a:rPr lang="en-US" dirty="0"/>
              <a:t> 2012 </a:t>
            </a:r>
            <a:r>
              <a:rPr lang="en-US" dirty="0" err="1"/>
              <a:t>alkaen</a:t>
            </a:r>
            <a:r>
              <a:rPr lang="en-US" dirty="0"/>
              <a:t> </a:t>
            </a:r>
            <a:r>
              <a:rPr lang="en-US" dirty="0" err="1"/>
              <a:t>STEA:n</a:t>
            </a:r>
            <a:r>
              <a:rPr lang="en-US" dirty="0"/>
              <a:t> (</a:t>
            </a:r>
            <a:r>
              <a:rPr lang="en-US" dirty="0" err="1"/>
              <a:t>entinen</a:t>
            </a:r>
            <a:r>
              <a:rPr lang="en-US" dirty="0"/>
              <a:t> RAY) </a:t>
            </a:r>
            <a:r>
              <a:rPr lang="en-US" dirty="0" err="1"/>
              <a:t>tuella</a:t>
            </a:r>
            <a:r>
              <a:rPr lang="en-US" dirty="0"/>
              <a:t>. MLL </a:t>
            </a:r>
            <a:r>
              <a:rPr lang="en-US" dirty="0" err="1"/>
              <a:t>Järvi-Suomen</a:t>
            </a:r>
            <a:r>
              <a:rPr lang="en-US" dirty="0"/>
              <a:t> </a:t>
            </a:r>
            <a:r>
              <a:rPr lang="en-US" dirty="0" err="1"/>
              <a:t>pirii</a:t>
            </a:r>
            <a:r>
              <a:rPr lang="en-US" dirty="0"/>
              <a:t> ja NMI </a:t>
            </a:r>
            <a:r>
              <a:rPr lang="en-US" dirty="0" err="1"/>
              <a:t>aloittivat</a:t>
            </a:r>
            <a:r>
              <a:rPr lang="en-US" dirty="0"/>
              <a:t> </a:t>
            </a:r>
            <a:r>
              <a:rPr lang="en-US" dirty="0" err="1"/>
              <a:t>toiminnan</a:t>
            </a:r>
            <a:r>
              <a:rPr lang="en-US" dirty="0"/>
              <a:t> </a:t>
            </a:r>
            <a:r>
              <a:rPr lang="en-US" dirty="0" err="1"/>
              <a:t>Jyväskylässä</a:t>
            </a:r>
            <a:r>
              <a:rPr lang="en-US" dirty="0"/>
              <a:t> </a:t>
            </a:r>
            <a:r>
              <a:rPr lang="en-US" dirty="0" err="1"/>
              <a:t>ensin</a:t>
            </a:r>
            <a:r>
              <a:rPr lang="en-US" dirty="0"/>
              <a:t> 3 </a:t>
            </a:r>
            <a:r>
              <a:rPr lang="en-US" dirty="0" err="1"/>
              <a:t>mummin</a:t>
            </a:r>
            <a:r>
              <a:rPr lang="en-US" dirty="0"/>
              <a:t> </a:t>
            </a:r>
            <a:r>
              <a:rPr lang="en-US" dirty="0" err="1"/>
              <a:t>kanssa</a:t>
            </a:r>
            <a:r>
              <a:rPr lang="en-US" dirty="0"/>
              <a:t>, </a:t>
            </a:r>
            <a:r>
              <a:rPr lang="en-US" dirty="0" err="1"/>
              <a:t>sitten</a:t>
            </a:r>
            <a:r>
              <a:rPr lang="en-US" dirty="0"/>
              <a:t> </a:t>
            </a:r>
            <a:r>
              <a:rPr lang="en-US" dirty="0" err="1"/>
              <a:t>siitä</a:t>
            </a:r>
            <a:r>
              <a:rPr lang="en-US" dirty="0"/>
              <a:t> </a:t>
            </a:r>
            <a:r>
              <a:rPr lang="en-US" dirty="0" err="1"/>
              <a:t>lumipalloefektin</a:t>
            </a:r>
            <a:r>
              <a:rPr lang="en-US" dirty="0"/>
              <a:t> </a:t>
            </a:r>
            <a:r>
              <a:rPr lang="en-US" dirty="0" err="1"/>
              <a:t>lailla</a:t>
            </a:r>
            <a:r>
              <a:rPr lang="en-US" dirty="0"/>
              <a:t> </a:t>
            </a:r>
            <a:r>
              <a:rPr lang="en-US" dirty="0" err="1"/>
              <a:t>toiminta</a:t>
            </a:r>
            <a:r>
              <a:rPr lang="en-US" dirty="0"/>
              <a:t> on </a:t>
            </a:r>
            <a:r>
              <a:rPr lang="en-US" dirty="0" err="1"/>
              <a:t>laajentunut</a:t>
            </a:r>
            <a:r>
              <a:rPr lang="en-US" dirty="0"/>
              <a:t> </a:t>
            </a:r>
            <a:r>
              <a:rPr lang="en-US" dirty="0" err="1"/>
              <a:t>koko</a:t>
            </a:r>
            <a:r>
              <a:rPr lang="en-US" dirty="0"/>
              <a:t> </a:t>
            </a:r>
            <a:r>
              <a:rPr lang="en-US" dirty="0" err="1"/>
              <a:t>Suomeen</a:t>
            </a:r>
            <a:r>
              <a:rPr lang="en-US" dirty="0"/>
              <a:t>. </a:t>
            </a:r>
            <a:r>
              <a:rPr lang="en-US" dirty="0" err="1"/>
              <a:t>Täällä</a:t>
            </a:r>
            <a:r>
              <a:rPr lang="en-US" dirty="0"/>
              <a:t> </a:t>
            </a:r>
            <a:r>
              <a:rPr lang="en-US" dirty="0" err="1"/>
              <a:t>hetkellä</a:t>
            </a:r>
            <a:r>
              <a:rPr lang="en-US" dirty="0"/>
              <a:t> </a:t>
            </a:r>
            <a:r>
              <a:rPr lang="en-US" dirty="0" err="1"/>
              <a:t>vapaaehtoisia</a:t>
            </a:r>
            <a:r>
              <a:rPr lang="en-US" dirty="0"/>
              <a:t> on </a:t>
            </a:r>
            <a:r>
              <a:rPr lang="en-US" dirty="0" err="1"/>
              <a:t>yli</a:t>
            </a:r>
            <a:r>
              <a:rPr lang="en-US" dirty="0"/>
              <a:t> 300 </a:t>
            </a:r>
            <a:r>
              <a:rPr lang="en-US" dirty="0" err="1"/>
              <a:t>ympäri</a:t>
            </a:r>
            <a:r>
              <a:rPr lang="en-US" dirty="0"/>
              <a:t> </a:t>
            </a:r>
            <a:r>
              <a:rPr lang="en-US" dirty="0" err="1"/>
              <a:t>Suomea</a:t>
            </a:r>
            <a:r>
              <a:rPr lang="en-US" dirty="0"/>
              <a:t>.</a:t>
            </a:r>
            <a:endParaRPr dirty="0"/>
          </a:p>
          <a:p>
            <a:pPr marL="0" lvl="0" indent="0" algn="l" rtl="0">
              <a:spcBef>
                <a:spcPts val="360"/>
              </a:spcBef>
              <a:spcAft>
                <a:spcPts val="0"/>
              </a:spcAft>
              <a:buNone/>
            </a:pPr>
            <a:r>
              <a:rPr lang="en-US" dirty="0"/>
              <a:t>Lukumummi ja –</a:t>
            </a:r>
            <a:r>
              <a:rPr lang="en-US" dirty="0" err="1"/>
              <a:t>vaari</a:t>
            </a:r>
            <a:r>
              <a:rPr lang="en-US" dirty="0"/>
              <a:t> </a:t>
            </a:r>
            <a:r>
              <a:rPr lang="en-US" dirty="0" err="1"/>
              <a:t>toiminnassa</a:t>
            </a:r>
            <a:r>
              <a:rPr lang="en-US" dirty="0"/>
              <a:t> on 3 </a:t>
            </a:r>
            <a:r>
              <a:rPr lang="en-US" dirty="0" err="1"/>
              <a:t>toimintamallia</a:t>
            </a:r>
            <a:r>
              <a:rPr lang="en-US" dirty="0"/>
              <a:t>:</a:t>
            </a:r>
            <a:endParaRPr dirty="0"/>
          </a:p>
          <a:p>
            <a:pPr marL="0" lvl="0" indent="0" algn="l" rtl="0">
              <a:spcBef>
                <a:spcPts val="360"/>
              </a:spcBef>
              <a:spcAft>
                <a:spcPts val="0"/>
              </a:spcAft>
              <a:buNone/>
            </a:pPr>
            <a:r>
              <a:rPr lang="en-US" dirty="0"/>
              <a:t>-</a:t>
            </a:r>
            <a:r>
              <a:rPr lang="en-US" dirty="0" err="1"/>
              <a:t>Lukusujuvuus</a:t>
            </a:r>
            <a:r>
              <a:rPr lang="en-US" dirty="0"/>
              <a:t> (</a:t>
            </a:r>
            <a:r>
              <a:rPr lang="en-US" dirty="0" err="1"/>
              <a:t>kehitetty</a:t>
            </a:r>
            <a:r>
              <a:rPr lang="en-US" dirty="0"/>
              <a:t> 2012-2015): Mummit ja </a:t>
            </a:r>
            <a:r>
              <a:rPr lang="en-US" dirty="0" err="1"/>
              <a:t>vaarit</a:t>
            </a:r>
            <a:r>
              <a:rPr lang="en-US" dirty="0"/>
              <a:t> </a:t>
            </a:r>
            <a:r>
              <a:rPr lang="en-US" dirty="0" err="1"/>
              <a:t>lukevat</a:t>
            </a:r>
            <a:r>
              <a:rPr lang="en-US" dirty="0"/>
              <a:t> </a:t>
            </a:r>
            <a:r>
              <a:rPr lang="en-US" dirty="0" err="1"/>
              <a:t>oppilaille</a:t>
            </a:r>
            <a:r>
              <a:rPr lang="en-US" dirty="0"/>
              <a:t> </a:t>
            </a:r>
            <a:r>
              <a:rPr lang="en-US" dirty="0" err="1"/>
              <a:t>jotka</a:t>
            </a:r>
            <a:r>
              <a:rPr lang="en-US" dirty="0"/>
              <a:t> </a:t>
            </a:r>
            <a:r>
              <a:rPr lang="en-US" dirty="0" err="1"/>
              <a:t>tarvitsevat</a:t>
            </a:r>
            <a:r>
              <a:rPr lang="en-US" dirty="0"/>
              <a:t> </a:t>
            </a:r>
            <a:r>
              <a:rPr lang="en-US" dirty="0" err="1"/>
              <a:t>vahvistusta</a:t>
            </a:r>
            <a:r>
              <a:rPr lang="en-US" dirty="0"/>
              <a:t> </a:t>
            </a:r>
            <a:r>
              <a:rPr lang="en-US" dirty="0" err="1"/>
              <a:t>sujuvaan</a:t>
            </a:r>
            <a:r>
              <a:rPr lang="en-US" dirty="0"/>
              <a:t> </a:t>
            </a:r>
            <a:r>
              <a:rPr lang="en-US" dirty="0" err="1"/>
              <a:t>lukutaitoon</a:t>
            </a:r>
            <a:r>
              <a:rPr lang="en-US" dirty="0"/>
              <a:t> ja </a:t>
            </a:r>
            <a:r>
              <a:rPr lang="en-US" dirty="0" err="1"/>
              <a:t>lukumotivaatioon</a:t>
            </a:r>
            <a:endParaRPr dirty="0"/>
          </a:p>
          <a:p>
            <a:pPr marL="0" lvl="0" indent="0" algn="l" rtl="0">
              <a:spcBef>
                <a:spcPts val="360"/>
              </a:spcBef>
              <a:spcAft>
                <a:spcPts val="0"/>
              </a:spcAft>
              <a:buClr>
                <a:schemeClr val="dk1"/>
              </a:buClr>
              <a:buSzPts val="1200"/>
              <a:buFont typeface="Arial"/>
              <a:buNone/>
            </a:pPr>
            <a:r>
              <a:rPr lang="en-US" dirty="0"/>
              <a:t>-</a:t>
            </a:r>
            <a:r>
              <a:rPr lang="en-US" dirty="0" err="1"/>
              <a:t>Lukumummit</a:t>
            </a:r>
            <a:r>
              <a:rPr lang="en-US" dirty="0"/>
              <a:t> ja –</a:t>
            </a:r>
            <a:r>
              <a:rPr lang="en-US" dirty="0" err="1"/>
              <a:t>vaarit</a:t>
            </a:r>
            <a:r>
              <a:rPr lang="en-US" dirty="0"/>
              <a:t> </a:t>
            </a:r>
            <a:r>
              <a:rPr lang="en-US" dirty="0" err="1"/>
              <a:t>maahanmuuttajalasten</a:t>
            </a:r>
            <a:r>
              <a:rPr lang="en-US" dirty="0"/>
              <a:t> </a:t>
            </a:r>
            <a:r>
              <a:rPr lang="en-US" dirty="0" err="1"/>
              <a:t>kielen</a:t>
            </a:r>
            <a:r>
              <a:rPr lang="en-US" dirty="0"/>
              <a:t> </a:t>
            </a:r>
            <a:r>
              <a:rPr lang="en-US" dirty="0" err="1"/>
              <a:t>kehityksen</a:t>
            </a:r>
            <a:r>
              <a:rPr lang="en-US" dirty="0"/>
              <a:t> </a:t>
            </a:r>
            <a:r>
              <a:rPr lang="en-US" dirty="0" err="1"/>
              <a:t>tukena</a:t>
            </a:r>
            <a:r>
              <a:rPr lang="en-US" dirty="0"/>
              <a:t> (</a:t>
            </a:r>
            <a:r>
              <a:rPr lang="en-US" dirty="0" err="1"/>
              <a:t>kehitetty</a:t>
            </a:r>
            <a:r>
              <a:rPr lang="en-US" dirty="0"/>
              <a:t> 2015-2018): Mummit ja </a:t>
            </a:r>
            <a:r>
              <a:rPr lang="en-US" dirty="0" err="1"/>
              <a:t>vaarit</a:t>
            </a:r>
            <a:r>
              <a:rPr lang="en-US" dirty="0"/>
              <a:t> </a:t>
            </a:r>
            <a:r>
              <a:rPr lang="en-US" dirty="0" err="1"/>
              <a:t>lukevat</a:t>
            </a:r>
            <a:r>
              <a:rPr lang="en-US" dirty="0"/>
              <a:t> </a:t>
            </a:r>
            <a:r>
              <a:rPr lang="en-US" dirty="0" err="1"/>
              <a:t>suomi</a:t>
            </a:r>
            <a:r>
              <a:rPr lang="en-US" dirty="0"/>
              <a:t> </a:t>
            </a:r>
            <a:r>
              <a:rPr lang="en-US" dirty="0" err="1"/>
              <a:t>toisena</a:t>
            </a:r>
            <a:r>
              <a:rPr lang="en-US" dirty="0"/>
              <a:t> </a:t>
            </a:r>
            <a:r>
              <a:rPr lang="en-US" dirty="0" err="1"/>
              <a:t>kielenä</a:t>
            </a:r>
            <a:r>
              <a:rPr lang="en-US" dirty="0"/>
              <a:t> (S2)-</a:t>
            </a:r>
            <a:r>
              <a:rPr lang="en-US" dirty="0" err="1"/>
              <a:t>oppilaiden</a:t>
            </a:r>
            <a:r>
              <a:rPr lang="en-US" dirty="0"/>
              <a:t> </a:t>
            </a:r>
            <a:r>
              <a:rPr lang="en-US" dirty="0" err="1"/>
              <a:t>kanssa</a:t>
            </a:r>
            <a:r>
              <a:rPr lang="en-US" dirty="0"/>
              <a:t> </a:t>
            </a:r>
            <a:r>
              <a:rPr lang="en-US" dirty="0" err="1"/>
              <a:t>keskittyen</a:t>
            </a:r>
            <a:r>
              <a:rPr lang="en-US" dirty="0"/>
              <a:t> </a:t>
            </a:r>
            <a:r>
              <a:rPr lang="en-US" dirty="0" err="1"/>
              <a:t>erityisesti</a:t>
            </a:r>
            <a:r>
              <a:rPr lang="en-US" dirty="0"/>
              <a:t> </a:t>
            </a:r>
            <a:r>
              <a:rPr lang="en-US" dirty="0" err="1"/>
              <a:t>sanavarastoon</a:t>
            </a:r>
            <a:endParaRPr dirty="0"/>
          </a:p>
          <a:p>
            <a:pPr marL="0" lvl="0" indent="0" algn="l" rtl="0">
              <a:spcBef>
                <a:spcPts val="360"/>
              </a:spcBef>
              <a:spcAft>
                <a:spcPts val="0"/>
              </a:spcAft>
              <a:buClr>
                <a:schemeClr val="dk1"/>
              </a:buClr>
              <a:buSzPts val="1200"/>
              <a:buFont typeface="Arial"/>
              <a:buNone/>
            </a:pPr>
            <a:r>
              <a:rPr lang="en-US" dirty="0"/>
              <a:t>-Lukumummi ja –</a:t>
            </a:r>
            <a:r>
              <a:rPr lang="en-US" dirty="0" err="1"/>
              <a:t>vaari</a:t>
            </a:r>
            <a:r>
              <a:rPr lang="en-US" dirty="0"/>
              <a:t> –</a:t>
            </a:r>
            <a:r>
              <a:rPr lang="en-US" dirty="0" err="1"/>
              <a:t>kerho</a:t>
            </a:r>
            <a:r>
              <a:rPr lang="en-US" dirty="0"/>
              <a:t> (2012-): </a:t>
            </a:r>
            <a:r>
              <a:rPr lang="en-US" dirty="0" err="1"/>
              <a:t>oman</a:t>
            </a:r>
            <a:r>
              <a:rPr lang="en-US" dirty="0"/>
              <a:t> </a:t>
            </a:r>
            <a:r>
              <a:rPr lang="en-US" dirty="0" err="1"/>
              <a:t>äidinkielen</a:t>
            </a:r>
            <a:r>
              <a:rPr lang="en-US" dirty="0"/>
              <a:t> </a:t>
            </a:r>
            <a:r>
              <a:rPr lang="en-US" dirty="0" err="1"/>
              <a:t>kerho</a:t>
            </a:r>
            <a:r>
              <a:rPr lang="en-US" dirty="0"/>
              <a:t>, </a:t>
            </a:r>
            <a:r>
              <a:rPr lang="en-US" dirty="0" err="1"/>
              <a:t>iltapäivätoiminta</a:t>
            </a:r>
            <a:r>
              <a:rPr lang="en-US" dirty="0"/>
              <a:t> </a:t>
            </a:r>
            <a:r>
              <a:rPr lang="en-US" dirty="0" err="1"/>
              <a:t>monikulttuurikeskuksissa</a:t>
            </a:r>
            <a:r>
              <a:rPr lang="en-US" dirty="0"/>
              <a:t>. </a:t>
            </a:r>
            <a:r>
              <a:rPr lang="en-US" dirty="0" err="1"/>
              <a:t>Maahanmuuttajaseniorit</a:t>
            </a:r>
            <a:r>
              <a:rPr lang="en-US" dirty="0"/>
              <a:t> </a:t>
            </a:r>
            <a:r>
              <a:rPr lang="en-US" dirty="0" err="1"/>
              <a:t>lukevat</a:t>
            </a:r>
            <a:r>
              <a:rPr lang="en-US" dirty="0"/>
              <a:t> </a:t>
            </a:r>
            <a:r>
              <a:rPr lang="en-US" dirty="0" err="1"/>
              <a:t>omalla</a:t>
            </a:r>
            <a:r>
              <a:rPr lang="en-US" dirty="0"/>
              <a:t> </a:t>
            </a:r>
            <a:r>
              <a:rPr lang="en-US" dirty="0" err="1"/>
              <a:t>äidinkielellään</a:t>
            </a:r>
            <a:r>
              <a:rPr lang="en-US" dirty="0"/>
              <a:t> </a:t>
            </a:r>
            <a:r>
              <a:rPr lang="en-US" dirty="0" err="1"/>
              <a:t>lapsille</a:t>
            </a:r>
            <a:endParaRPr dirty="0"/>
          </a:p>
        </p:txBody>
      </p:sp>
      <p:sp>
        <p:nvSpPr>
          <p:cNvPr id="82" name="Google Shape;82;p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 name="Google Shape;90;p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7" name="Google Shape;97;p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 name="Google Shape;105;p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2700" dirty="0" err="1">
                <a:latin typeface="Calibri"/>
                <a:ea typeface="Calibri"/>
                <a:cs typeface="Calibri"/>
                <a:sym typeface="Calibri"/>
              </a:rPr>
              <a:t>Lukumummina</a:t>
            </a:r>
            <a:r>
              <a:rPr lang="en-US" sz="2700" dirty="0">
                <a:latin typeface="Calibri"/>
                <a:ea typeface="Calibri"/>
                <a:cs typeface="Calibri"/>
                <a:sym typeface="Calibri"/>
              </a:rPr>
              <a:t> tai </a:t>
            </a:r>
            <a:r>
              <a:rPr lang="en-US" sz="2700" dirty="0" err="1">
                <a:latin typeface="Calibri"/>
                <a:ea typeface="Calibri"/>
                <a:cs typeface="Calibri"/>
                <a:sym typeface="Calibri"/>
              </a:rPr>
              <a:t>Lukuvaarina</a:t>
            </a:r>
            <a:r>
              <a:rPr lang="en-US" sz="2700" dirty="0">
                <a:latin typeface="Calibri"/>
                <a:ea typeface="Calibri"/>
                <a:cs typeface="Calibri"/>
                <a:sym typeface="Calibri"/>
              </a:rPr>
              <a:t> </a:t>
            </a:r>
            <a:r>
              <a:rPr lang="en-US" sz="2700" dirty="0" err="1">
                <a:latin typeface="Calibri"/>
                <a:ea typeface="Calibri"/>
                <a:cs typeface="Calibri"/>
                <a:sym typeface="Calibri"/>
              </a:rPr>
              <a:t>sitoudut</a:t>
            </a:r>
            <a:r>
              <a:rPr lang="en-US" sz="2700" dirty="0">
                <a:latin typeface="Calibri"/>
                <a:ea typeface="Calibri"/>
                <a:cs typeface="Calibri"/>
                <a:sym typeface="Calibri"/>
              </a:rPr>
              <a:t> </a:t>
            </a:r>
            <a:r>
              <a:rPr lang="en-US" sz="2700" dirty="0" err="1">
                <a:latin typeface="Calibri"/>
                <a:ea typeface="Calibri"/>
                <a:cs typeface="Calibri"/>
                <a:sym typeface="Calibri"/>
              </a:rPr>
              <a:t>siihen</a:t>
            </a:r>
            <a:r>
              <a:rPr lang="en-US" sz="2700" dirty="0">
                <a:latin typeface="Calibri"/>
                <a:ea typeface="Calibri"/>
                <a:cs typeface="Calibri"/>
                <a:sym typeface="Calibri"/>
              </a:rPr>
              <a:t>, </a:t>
            </a:r>
            <a:r>
              <a:rPr lang="en-US" sz="2700" dirty="0" err="1">
                <a:latin typeface="Calibri"/>
                <a:ea typeface="Calibri"/>
                <a:cs typeface="Calibri"/>
                <a:sym typeface="Calibri"/>
              </a:rPr>
              <a:t>ettet</a:t>
            </a:r>
            <a:r>
              <a:rPr lang="en-US" sz="2700" dirty="0">
                <a:latin typeface="Calibri"/>
                <a:ea typeface="Calibri"/>
                <a:cs typeface="Calibri"/>
                <a:sym typeface="Calibri"/>
              </a:rPr>
              <a:t> </a:t>
            </a:r>
            <a:r>
              <a:rPr lang="en-US" sz="2700" dirty="0" err="1">
                <a:latin typeface="Calibri"/>
                <a:ea typeface="Calibri"/>
                <a:cs typeface="Calibri"/>
                <a:sym typeface="Calibri"/>
              </a:rPr>
              <a:t>ilmaise</a:t>
            </a:r>
            <a:r>
              <a:rPr lang="en-US" sz="2700" dirty="0">
                <a:latin typeface="Calibri"/>
                <a:ea typeface="Calibri"/>
                <a:cs typeface="Calibri"/>
                <a:sym typeface="Calibri"/>
              </a:rPr>
              <a:t> </a:t>
            </a:r>
            <a:r>
              <a:rPr lang="en-US" sz="2700" dirty="0" err="1">
                <a:latin typeface="Calibri"/>
                <a:ea typeface="Calibri"/>
                <a:cs typeface="Calibri"/>
                <a:sym typeface="Calibri"/>
              </a:rPr>
              <a:t>ulkopuolisille</a:t>
            </a:r>
            <a:r>
              <a:rPr lang="en-US" sz="2700" dirty="0">
                <a:latin typeface="Calibri"/>
                <a:ea typeface="Calibri"/>
                <a:cs typeface="Calibri"/>
                <a:sym typeface="Calibri"/>
              </a:rPr>
              <a:t> </a:t>
            </a:r>
            <a:r>
              <a:rPr lang="en-US" sz="2700" dirty="0" err="1">
                <a:latin typeface="Calibri"/>
                <a:ea typeface="Calibri"/>
                <a:cs typeface="Calibri"/>
                <a:sym typeface="Calibri"/>
              </a:rPr>
              <a:t>etkä</a:t>
            </a:r>
            <a:r>
              <a:rPr lang="en-US" sz="2700" dirty="0">
                <a:latin typeface="Calibri"/>
                <a:ea typeface="Calibri"/>
                <a:cs typeface="Calibri"/>
                <a:sym typeface="Calibri"/>
              </a:rPr>
              <a:t> </a:t>
            </a:r>
            <a:r>
              <a:rPr lang="en-US" sz="2700" dirty="0" err="1">
                <a:latin typeface="Calibri"/>
                <a:ea typeface="Calibri"/>
                <a:cs typeface="Calibri"/>
                <a:sym typeface="Calibri"/>
              </a:rPr>
              <a:t>käytä</a:t>
            </a:r>
            <a:r>
              <a:rPr lang="en-US" sz="2700" dirty="0">
                <a:latin typeface="Calibri"/>
                <a:ea typeface="Calibri"/>
                <a:cs typeface="Calibri"/>
                <a:sym typeface="Calibri"/>
              </a:rPr>
              <a:t> </a:t>
            </a:r>
            <a:r>
              <a:rPr lang="en-US" sz="2700" dirty="0" err="1">
                <a:latin typeface="Calibri"/>
                <a:ea typeface="Calibri"/>
                <a:cs typeface="Calibri"/>
                <a:sym typeface="Calibri"/>
              </a:rPr>
              <a:t>hyväksesi</a:t>
            </a:r>
            <a:r>
              <a:rPr lang="en-US" sz="2700" dirty="0">
                <a:latin typeface="Calibri"/>
                <a:ea typeface="Calibri"/>
                <a:cs typeface="Calibri"/>
                <a:sym typeface="Calibri"/>
              </a:rPr>
              <a:t> </a:t>
            </a:r>
            <a:r>
              <a:rPr lang="en-US" sz="2700" dirty="0" err="1">
                <a:latin typeface="Calibri"/>
                <a:ea typeface="Calibri"/>
                <a:cs typeface="Calibri"/>
                <a:sym typeface="Calibri"/>
              </a:rPr>
              <a:t>tietoosi</a:t>
            </a:r>
            <a:r>
              <a:rPr lang="en-US" sz="2700" dirty="0">
                <a:latin typeface="Calibri"/>
                <a:ea typeface="Calibri"/>
                <a:cs typeface="Calibri"/>
                <a:sym typeface="Calibri"/>
              </a:rPr>
              <a:t> </a:t>
            </a:r>
            <a:r>
              <a:rPr lang="en-US" sz="2700" dirty="0" err="1">
                <a:latin typeface="Calibri"/>
                <a:ea typeface="Calibri"/>
                <a:cs typeface="Calibri"/>
                <a:sym typeface="Calibri"/>
              </a:rPr>
              <a:t>tulleita</a:t>
            </a:r>
            <a:r>
              <a:rPr lang="en-US" sz="2700" dirty="0">
                <a:latin typeface="Calibri"/>
                <a:ea typeface="Calibri"/>
                <a:cs typeface="Calibri"/>
                <a:sym typeface="Calibri"/>
              </a:rPr>
              <a:t> </a:t>
            </a:r>
            <a:r>
              <a:rPr lang="en-US" sz="2700" dirty="0" err="1">
                <a:latin typeface="Calibri"/>
                <a:ea typeface="Calibri"/>
                <a:cs typeface="Calibri"/>
                <a:sym typeface="Calibri"/>
              </a:rPr>
              <a:t>asioita</a:t>
            </a:r>
            <a:r>
              <a:rPr lang="en-US" sz="2700" dirty="0">
                <a:latin typeface="Calibri"/>
                <a:ea typeface="Calibri"/>
                <a:cs typeface="Calibri"/>
                <a:sym typeface="Calibri"/>
              </a:rPr>
              <a:t>, </a:t>
            </a:r>
            <a:r>
              <a:rPr lang="en-US" sz="2700" dirty="0" err="1">
                <a:latin typeface="Calibri"/>
                <a:ea typeface="Calibri"/>
                <a:cs typeface="Calibri"/>
                <a:sym typeface="Calibri"/>
              </a:rPr>
              <a:t>jotka</a:t>
            </a:r>
            <a:r>
              <a:rPr lang="en-US" sz="2700" dirty="0">
                <a:latin typeface="Calibri"/>
                <a:ea typeface="Calibri"/>
                <a:cs typeface="Calibri"/>
                <a:sym typeface="Calibri"/>
              </a:rPr>
              <a:t> </a:t>
            </a:r>
            <a:r>
              <a:rPr lang="en-US" sz="2700" dirty="0" err="1">
                <a:latin typeface="Calibri"/>
                <a:ea typeface="Calibri"/>
                <a:cs typeface="Calibri"/>
                <a:sym typeface="Calibri"/>
              </a:rPr>
              <a:t>liittyvät</a:t>
            </a:r>
            <a:r>
              <a:rPr lang="en-US" sz="2700" dirty="0">
                <a:latin typeface="Calibri"/>
                <a:ea typeface="Calibri"/>
                <a:cs typeface="Calibri"/>
                <a:sym typeface="Calibri"/>
              </a:rPr>
              <a:t> </a:t>
            </a:r>
            <a:r>
              <a:rPr lang="en-US" sz="2700" dirty="0" err="1">
                <a:latin typeface="Calibri"/>
                <a:ea typeface="Calibri"/>
                <a:cs typeface="Calibri"/>
                <a:sym typeface="Calibri"/>
              </a:rPr>
              <a:t>lapsen</a:t>
            </a:r>
            <a:r>
              <a:rPr lang="en-US" sz="2700" dirty="0">
                <a:latin typeface="Calibri"/>
                <a:ea typeface="Calibri"/>
                <a:cs typeface="Calibri"/>
                <a:sym typeface="Calibri"/>
              </a:rPr>
              <a:t> </a:t>
            </a:r>
            <a:r>
              <a:rPr lang="en-US" sz="2700" dirty="0" err="1">
                <a:latin typeface="Calibri"/>
                <a:ea typeface="Calibri"/>
                <a:cs typeface="Calibri"/>
                <a:sym typeface="Calibri"/>
              </a:rPr>
              <a:t>elämään</a:t>
            </a:r>
            <a:r>
              <a:rPr lang="en-US" sz="2700" dirty="0">
                <a:latin typeface="Calibri"/>
                <a:ea typeface="Calibri"/>
                <a:cs typeface="Calibri"/>
                <a:sym typeface="Calibri"/>
              </a:rPr>
              <a:t>.  </a:t>
            </a:r>
            <a:endParaRPr dirty="0"/>
          </a:p>
          <a:p>
            <a:pPr marL="0" lvl="0" indent="0" algn="l" rtl="0">
              <a:spcBef>
                <a:spcPts val="810"/>
              </a:spcBef>
              <a:spcAft>
                <a:spcPts val="0"/>
              </a:spcAft>
              <a:buClr>
                <a:schemeClr val="dk1"/>
              </a:buClr>
              <a:buSzPts val="2700"/>
              <a:buFont typeface="Arial"/>
              <a:buNone/>
            </a:pPr>
            <a:r>
              <a:rPr lang="en-US" sz="2700" dirty="0" err="1">
                <a:latin typeface="Calibri"/>
                <a:ea typeface="Calibri"/>
                <a:cs typeface="Calibri"/>
                <a:sym typeface="Calibri"/>
              </a:rPr>
              <a:t>Sitoudut</a:t>
            </a:r>
            <a:r>
              <a:rPr lang="en-US" sz="2700" dirty="0">
                <a:latin typeface="Calibri"/>
                <a:ea typeface="Calibri"/>
                <a:cs typeface="Calibri"/>
                <a:sym typeface="Calibri"/>
              </a:rPr>
              <a:t> </a:t>
            </a:r>
            <a:r>
              <a:rPr lang="en-US" sz="2700" dirty="0" err="1">
                <a:latin typeface="Calibri"/>
                <a:ea typeface="Calibri"/>
                <a:cs typeface="Calibri"/>
                <a:sym typeface="Calibri"/>
              </a:rPr>
              <a:t>myös</a:t>
            </a:r>
            <a:r>
              <a:rPr lang="en-US" sz="2700" dirty="0">
                <a:latin typeface="Calibri"/>
                <a:ea typeface="Calibri"/>
                <a:cs typeface="Calibri"/>
                <a:sym typeface="Calibri"/>
              </a:rPr>
              <a:t> </a:t>
            </a:r>
            <a:r>
              <a:rPr lang="en-US" sz="2700" dirty="0" err="1">
                <a:latin typeface="Calibri"/>
                <a:ea typeface="Calibri"/>
                <a:cs typeface="Calibri"/>
                <a:sym typeface="Calibri"/>
              </a:rPr>
              <a:t>pitämään</a:t>
            </a:r>
            <a:r>
              <a:rPr lang="en-US" sz="2700" dirty="0">
                <a:latin typeface="Calibri"/>
                <a:ea typeface="Calibri"/>
                <a:cs typeface="Calibri"/>
                <a:sym typeface="Calibri"/>
              </a:rPr>
              <a:t> </a:t>
            </a:r>
            <a:r>
              <a:rPr lang="en-US" sz="2700" dirty="0" err="1">
                <a:latin typeface="Calibri"/>
                <a:ea typeface="Calibri"/>
                <a:cs typeface="Calibri"/>
                <a:sym typeface="Calibri"/>
              </a:rPr>
              <a:t>vertaisryhmätapaamisissa</a:t>
            </a:r>
            <a:r>
              <a:rPr lang="en-US" sz="2700" dirty="0">
                <a:latin typeface="Calibri"/>
                <a:ea typeface="Calibri"/>
                <a:cs typeface="Calibri"/>
                <a:sym typeface="Calibri"/>
              </a:rPr>
              <a:t> </a:t>
            </a:r>
            <a:r>
              <a:rPr lang="en-US" sz="2700" dirty="0" err="1">
                <a:latin typeface="Calibri"/>
                <a:ea typeface="Calibri"/>
                <a:cs typeface="Calibri"/>
                <a:sym typeface="Calibri"/>
              </a:rPr>
              <a:t>ilmi</a:t>
            </a:r>
            <a:r>
              <a:rPr lang="en-US" sz="2700" dirty="0">
                <a:latin typeface="Calibri"/>
                <a:ea typeface="Calibri"/>
                <a:cs typeface="Calibri"/>
                <a:sym typeface="Calibri"/>
              </a:rPr>
              <a:t> </a:t>
            </a:r>
            <a:r>
              <a:rPr lang="en-US" sz="2700" dirty="0" err="1">
                <a:latin typeface="Calibri"/>
                <a:ea typeface="Calibri"/>
                <a:cs typeface="Calibri"/>
                <a:sym typeface="Calibri"/>
              </a:rPr>
              <a:t>tulleet</a:t>
            </a:r>
            <a:r>
              <a:rPr lang="en-US" sz="2700" dirty="0">
                <a:latin typeface="Calibri"/>
                <a:ea typeface="Calibri"/>
                <a:cs typeface="Calibri"/>
                <a:sym typeface="Calibri"/>
              </a:rPr>
              <a:t> </a:t>
            </a:r>
            <a:r>
              <a:rPr lang="en-US" sz="2700" dirty="0" err="1">
                <a:latin typeface="Calibri"/>
                <a:ea typeface="Calibri"/>
                <a:cs typeface="Calibri"/>
                <a:sym typeface="Calibri"/>
              </a:rPr>
              <a:t>muiden</a:t>
            </a:r>
            <a:r>
              <a:rPr lang="en-US" sz="2700" dirty="0">
                <a:latin typeface="Calibri"/>
                <a:ea typeface="Calibri"/>
                <a:cs typeface="Calibri"/>
                <a:sym typeface="Calibri"/>
              </a:rPr>
              <a:t> </a:t>
            </a:r>
            <a:r>
              <a:rPr lang="en-US" sz="2700" dirty="0" err="1">
                <a:latin typeface="Calibri"/>
                <a:ea typeface="Calibri"/>
                <a:cs typeface="Calibri"/>
                <a:sym typeface="Calibri"/>
              </a:rPr>
              <a:t>lasten</a:t>
            </a:r>
            <a:r>
              <a:rPr lang="en-US" sz="2700" dirty="0">
                <a:latin typeface="Calibri"/>
                <a:ea typeface="Calibri"/>
                <a:cs typeface="Calibri"/>
                <a:sym typeface="Calibri"/>
              </a:rPr>
              <a:t> </a:t>
            </a:r>
            <a:r>
              <a:rPr lang="en-US" sz="2700" dirty="0" err="1">
                <a:latin typeface="Calibri"/>
                <a:ea typeface="Calibri"/>
                <a:cs typeface="Calibri"/>
                <a:sym typeface="Calibri"/>
              </a:rPr>
              <a:t>nimet</a:t>
            </a:r>
            <a:r>
              <a:rPr lang="en-US" sz="2700" dirty="0">
                <a:latin typeface="Calibri"/>
                <a:ea typeface="Calibri"/>
                <a:cs typeface="Calibri"/>
                <a:sym typeface="Calibri"/>
              </a:rPr>
              <a:t> ja </a:t>
            </a:r>
            <a:r>
              <a:rPr lang="en-US" sz="2700" dirty="0" err="1">
                <a:latin typeface="Calibri"/>
                <a:ea typeface="Calibri"/>
                <a:cs typeface="Calibri"/>
                <a:sym typeface="Calibri"/>
              </a:rPr>
              <a:t>tunnistetiedot</a:t>
            </a:r>
            <a:r>
              <a:rPr lang="en-US" sz="2700" dirty="0">
                <a:latin typeface="Calibri"/>
                <a:ea typeface="Calibri"/>
                <a:cs typeface="Calibri"/>
                <a:sym typeface="Calibri"/>
              </a:rPr>
              <a:t> </a:t>
            </a:r>
            <a:r>
              <a:rPr lang="en-US" sz="2700" dirty="0" err="1">
                <a:latin typeface="Calibri"/>
                <a:ea typeface="Calibri"/>
                <a:cs typeface="Calibri"/>
                <a:sym typeface="Calibri"/>
              </a:rPr>
              <a:t>salassa</a:t>
            </a:r>
            <a:r>
              <a:rPr lang="en-US" sz="2700" dirty="0">
                <a:latin typeface="Calibri"/>
                <a:ea typeface="Calibri"/>
                <a:cs typeface="Calibri"/>
                <a:sym typeface="Calibri"/>
              </a:rPr>
              <a:t>. </a:t>
            </a:r>
            <a:r>
              <a:rPr lang="en-US" sz="2700" dirty="0" err="1">
                <a:latin typeface="Calibri"/>
                <a:ea typeface="Calibri"/>
                <a:cs typeface="Calibri"/>
                <a:sym typeface="Calibri"/>
              </a:rPr>
              <a:t>Käytä</a:t>
            </a:r>
            <a:r>
              <a:rPr lang="en-US" sz="2700" dirty="0">
                <a:latin typeface="Calibri"/>
                <a:ea typeface="Calibri"/>
                <a:cs typeface="Calibri"/>
                <a:sym typeface="Calibri"/>
              </a:rPr>
              <a:t> </a:t>
            </a:r>
            <a:r>
              <a:rPr lang="en-US" sz="2700" dirty="0" err="1">
                <a:latin typeface="Calibri"/>
                <a:ea typeface="Calibri"/>
                <a:cs typeface="Calibri"/>
                <a:sym typeface="Calibri"/>
              </a:rPr>
              <a:t>vertaiskerroilla</a:t>
            </a:r>
            <a:r>
              <a:rPr lang="en-US" sz="2700" dirty="0">
                <a:latin typeface="Calibri"/>
                <a:ea typeface="Calibri"/>
                <a:cs typeface="Calibri"/>
                <a:sym typeface="Calibri"/>
              </a:rPr>
              <a:t> </a:t>
            </a:r>
            <a:r>
              <a:rPr lang="en-US" sz="2700" dirty="0" err="1">
                <a:latin typeface="Calibri"/>
                <a:ea typeface="Calibri"/>
                <a:cs typeface="Calibri"/>
                <a:sym typeface="Calibri"/>
              </a:rPr>
              <a:t>lapsesta</a:t>
            </a:r>
            <a:r>
              <a:rPr lang="en-US" sz="2700" dirty="0">
                <a:latin typeface="Calibri"/>
                <a:ea typeface="Calibri"/>
                <a:cs typeface="Calibri"/>
                <a:sym typeface="Calibri"/>
              </a:rPr>
              <a:t> </a:t>
            </a:r>
            <a:r>
              <a:rPr lang="en-US" sz="2700" dirty="0" err="1">
                <a:latin typeface="Calibri"/>
                <a:ea typeface="Calibri"/>
                <a:cs typeface="Calibri"/>
                <a:sym typeface="Calibri"/>
              </a:rPr>
              <a:t>mielellään</a:t>
            </a:r>
            <a:r>
              <a:rPr lang="en-US" sz="2700" dirty="0">
                <a:latin typeface="Calibri"/>
                <a:ea typeface="Calibri"/>
                <a:cs typeface="Calibri"/>
                <a:sym typeface="Calibri"/>
              </a:rPr>
              <a:t> </a:t>
            </a:r>
            <a:r>
              <a:rPr lang="en-US" sz="2700" dirty="0" err="1">
                <a:latin typeface="Calibri"/>
                <a:ea typeface="Calibri"/>
                <a:cs typeface="Calibri"/>
                <a:sym typeface="Calibri"/>
              </a:rPr>
              <a:t>jotain</a:t>
            </a:r>
            <a:r>
              <a:rPr lang="en-US" sz="2700" dirty="0">
                <a:latin typeface="Calibri"/>
                <a:ea typeface="Calibri"/>
                <a:cs typeface="Calibri"/>
                <a:sym typeface="Calibri"/>
              </a:rPr>
              <a:t> </a:t>
            </a:r>
            <a:r>
              <a:rPr lang="en-US" sz="2700" dirty="0" err="1">
                <a:latin typeface="Calibri"/>
                <a:ea typeface="Calibri"/>
                <a:cs typeface="Calibri"/>
                <a:sym typeface="Calibri"/>
              </a:rPr>
              <a:t>keksimääsi</a:t>
            </a:r>
            <a:r>
              <a:rPr lang="en-US" sz="2700" dirty="0">
                <a:latin typeface="Calibri"/>
                <a:ea typeface="Calibri"/>
                <a:cs typeface="Calibri"/>
                <a:sym typeface="Calibri"/>
              </a:rPr>
              <a:t> </a:t>
            </a:r>
            <a:r>
              <a:rPr lang="en-US" sz="2700" dirty="0" err="1">
                <a:latin typeface="Calibri"/>
                <a:ea typeface="Calibri"/>
                <a:cs typeface="Calibri"/>
                <a:sym typeface="Calibri"/>
              </a:rPr>
              <a:t>peitenimeä</a:t>
            </a:r>
            <a:r>
              <a:rPr lang="en-US" sz="2700" dirty="0">
                <a:latin typeface="Calibri"/>
                <a:ea typeface="Calibri"/>
                <a:cs typeface="Calibri"/>
                <a:sym typeface="Calibri"/>
              </a:rPr>
              <a:t>. Jos </a:t>
            </a:r>
            <a:r>
              <a:rPr lang="en-US" sz="2700" dirty="0" err="1">
                <a:latin typeface="Calibri"/>
                <a:ea typeface="Calibri"/>
                <a:cs typeface="Calibri"/>
                <a:sym typeface="Calibri"/>
              </a:rPr>
              <a:t>lapsi</a:t>
            </a:r>
            <a:r>
              <a:rPr lang="en-US" sz="2700" dirty="0">
                <a:latin typeface="Calibri"/>
                <a:ea typeface="Calibri"/>
                <a:cs typeface="Calibri"/>
                <a:sym typeface="Calibri"/>
              </a:rPr>
              <a:t> </a:t>
            </a:r>
            <a:r>
              <a:rPr lang="en-US" sz="2700" dirty="0" err="1">
                <a:latin typeface="Calibri"/>
                <a:ea typeface="Calibri"/>
                <a:cs typeface="Calibri"/>
                <a:sym typeface="Calibri"/>
              </a:rPr>
              <a:t>kertoo</a:t>
            </a:r>
            <a:r>
              <a:rPr lang="en-US" sz="2700" dirty="0">
                <a:latin typeface="Calibri"/>
                <a:ea typeface="Calibri"/>
                <a:cs typeface="Calibri"/>
                <a:sym typeface="Calibri"/>
              </a:rPr>
              <a:t> </a:t>
            </a:r>
            <a:r>
              <a:rPr lang="en-US" sz="2700" dirty="0" err="1">
                <a:latin typeface="Calibri"/>
                <a:ea typeface="Calibri"/>
                <a:cs typeface="Calibri"/>
                <a:sym typeface="Calibri"/>
              </a:rPr>
              <a:t>lukutuokiossa</a:t>
            </a:r>
            <a:r>
              <a:rPr lang="en-US" sz="2700" dirty="0">
                <a:latin typeface="Calibri"/>
                <a:ea typeface="Calibri"/>
                <a:cs typeface="Calibri"/>
                <a:sym typeface="Calibri"/>
              </a:rPr>
              <a:t> </a:t>
            </a:r>
            <a:r>
              <a:rPr lang="en-US" sz="2700" dirty="0" err="1">
                <a:latin typeface="Calibri"/>
                <a:ea typeface="Calibri"/>
                <a:cs typeface="Calibri"/>
                <a:sym typeface="Calibri"/>
              </a:rPr>
              <a:t>jotain</a:t>
            </a:r>
            <a:r>
              <a:rPr lang="en-US" sz="2700" dirty="0">
                <a:latin typeface="Calibri"/>
                <a:ea typeface="Calibri"/>
                <a:cs typeface="Calibri"/>
                <a:sym typeface="Calibri"/>
              </a:rPr>
              <a:t> </a:t>
            </a:r>
            <a:r>
              <a:rPr lang="en-US" sz="2700" dirty="0" err="1">
                <a:latin typeface="Calibri"/>
                <a:ea typeface="Calibri"/>
                <a:cs typeface="Calibri"/>
                <a:sym typeface="Calibri"/>
              </a:rPr>
              <a:t>huolestuttavaa</a:t>
            </a:r>
            <a:r>
              <a:rPr lang="en-US" sz="2700" dirty="0">
                <a:latin typeface="Calibri"/>
                <a:ea typeface="Calibri"/>
                <a:cs typeface="Calibri"/>
                <a:sym typeface="Calibri"/>
              </a:rPr>
              <a:t>, </a:t>
            </a:r>
            <a:r>
              <a:rPr lang="en-US" sz="2700" dirty="0" err="1">
                <a:latin typeface="Calibri"/>
                <a:ea typeface="Calibri"/>
                <a:cs typeface="Calibri"/>
                <a:sym typeface="Calibri"/>
              </a:rPr>
              <a:t>kerro</a:t>
            </a:r>
            <a:r>
              <a:rPr lang="en-US" sz="2700" dirty="0">
                <a:latin typeface="Calibri"/>
                <a:ea typeface="Calibri"/>
                <a:cs typeface="Calibri"/>
                <a:sym typeface="Calibri"/>
              </a:rPr>
              <a:t> </a:t>
            </a:r>
            <a:r>
              <a:rPr lang="en-US" sz="2700" dirty="0" err="1">
                <a:latin typeface="Calibri"/>
                <a:ea typeface="Calibri"/>
                <a:cs typeface="Calibri"/>
                <a:sym typeface="Calibri"/>
              </a:rPr>
              <a:t>luokanopettajalle</a:t>
            </a:r>
            <a:r>
              <a:rPr lang="en-US" sz="2700" dirty="0">
                <a:latin typeface="Calibri"/>
                <a:ea typeface="Calibri"/>
                <a:cs typeface="Calibri"/>
                <a:sym typeface="Calibri"/>
              </a:rPr>
              <a:t>.</a:t>
            </a:r>
            <a:endParaRPr dirty="0"/>
          </a:p>
          <a:p>
            <a:pPr marL="0" lvl="0" indent="0" algn="l" rtl="0">
              <a:spcBef>
                <a:spcPts val="810"/>
              </a:spcBef>
              <a:spcAft>
                <a:spcPts val="0"/>
              </a:spcAft>
              <a:buClr>
                <a:schemeClr val="dk1"/>
              </a:buClr>
              <a:buSzPts val="2700"/>
              <a:buFont typeface="Arial"/>
              <a:buNone/>
            </a:pPr>
            <a:endParaRPr sz="2700" dirty="0">
              <a:latin typeface="Calibri"/>
              <a:ea typeface="Calibri"/>
              <a:cs typeface="Calibri"/>
              <a:sym typeface="Calibri"/>
            </a:endParaRPr>
          </a:p>
          <a:p>
            <a:pPr marL="0" marR="0" lvl="0" indent="0" algn="l" rtl="0">
              <a:lnSpc>
                <a:spcPct val="100000"/>
              </a:lnSpc>
              <a:spcBef>
                <a:spcPts val="810"/>
              </a:spcBef>
              <a:spcAft>
                <a:spcPts val="0"/>
              </a:spcAft>
              <a:buClr>
                <a:srgbClr val="000000"/>
              </a:buClr>
              <a:buSzPts val="2700"/>
              <a:buFont typeface="Arial"/>
              <a:buNone/>
            </a:pPr>
            <a:r>
              <a:rPr lang="en-US" sz="2700" dirty="0" err="1">
                <a:solidFill>
                  <a:srgbClr val="000000"/>
                </a:solidFill>
                <a:latin typeface="Abel"/>
                <a:ea typeface="Abel"/>
                <a:cs typeface="Abel"/>
                <a:sym typeface="Abel"/>
              </a:rPr>
              <a:t>Edellytys</a:t>
            </a:r>
            <a:r>
              <a:rPr lang="en-US" sz="2700" dirty="0">
                <a:solidFill>
                  <a:srgbClr val="000000"/>
                </a:solidFill>
                <a:latin typeface="Abel"/>
                <a:ea typeface="Abel"/>
                <a:cs typeface="Abel"/>
                <a:sym typeface="Abel"/>
              </a:rPr>
              <a:t> </a:t>
            </a:r>
            <a:r>
              <a:rPr lang="en-US" sz="2700" dirty="0" err="1">
                <a:solidFill>
                  <a:srgbClr val="000000"/>
                </a:solidFill>
                <a:latin typeface="Abel"/>
                <a:ea typeface="Abel"/>
                <a:cs typeface="Abel"/>
                <a:sym typeface="Abel"/>
              </a:rPr>
              <a:t>Lukumummina</a:t>
            </a:r>
            <a:r>
              <a:rPr lang="en-US" sz="2700" dirty="0">
                <a:solidFill>
                  <a:srgbClr val="000000"/>
                </a:solidFill>
                <a:latin typeface="Abel"/>
                <a:ea typeface="Abel"/>
                <a:cs typeface="Abel"/>
                <a:sym typeface="Abel"/>
              </a:rPr>
              <a:t> tai –</a:t>
            </a:r>
            <a:r>
              <a:rPr lang="en-US" sz="2700" dirty="0" err="1">
                <a:solidFill>
                  <a:srgbClr val="000000"/>
                </a:solidFill>
                <a:latin typeface="Abel"/>
                <a:ea typeface="Abel"/>
                <a:cs typeface="Abel"/>
                <a:sym typeface="Abel"/>
              </a:rPr>
              <a:t>vaarina</a:t>
            </a:r>
            <a:r>
              <a:rPr lang="en-US" sz="2700" dirty="0">
                <a:solidFill>
                  <a:srgbClr val="000000"/>
                </a:solidFill>
                <a:latin typeface="Abel"/>
                <a:ea typeface="Abel"/>
                <a:cs typeface="Abel"/>
                <a:sym typeface="Abel"/>
              </a:rPr>
              <a:t> </a:t>
            </a:r>
            <a:r>
              <a:rPr lang="en-US" sz="2700" dirty="0" err="1">
                <a:solidFill>
                  <a:srgbClr val="000000"/>
                </a:solidFill>
                <a:latin typeface="Abel"/>
                <a:ea typeface="Abel"/>
                <a:cs typeface="Abel"/>
                <a:sym typeface="Abel"/>
              </a:rPr>
              <a:t>toimimiselle</a:t>
            </a:r>
            <a:r>
              <a:rPr lang="en-US" sz="2700" dirty="0">
                <a:solidFill>
                  <a:srgbClr val="000000"/>
                </a:solidFill>
                <a:latin typeface="Abel"/>
                <a:ea typeface="Abel"/>
                <a:cs typeface="Abel"/>
                <a:sym typeface="Abel"/>
              </a:rPr>
              <a:t> on </a:t>
            </a:r>
            <a:r>
              <a:rPr lang="en-US" sz="2700" dirty="0" err="1">
                <a:solidFill>
                  <a:srgbClr val="000000"/>
                </a:solidFill>
                <a:latin typeface="Abel"/>
                <a:ea typeface="Abel"/>
                <a:cs typeface="Abel"/>
                <a:sym typeface="Abel"/>
              </a:rPr>
              <a:t>rikosrekisteriotteen</a:t>
            </a:r>
            <a:r>
              <a:rPr lang="en-US" sz="2700" dirty="0">
                <a:solidFill>
                  <a:srgbClr val="000000"/>
                </a:solidFill>
                <a:latin typeface="Abel"/>
                <a:ea typeface="Abel"/>
                <a:cs typeface="Abel"/>
                <a:sym typeface="Abel"/>
              </a:rPr>
              <a:t> </a:t>
            </a:r>
            <a:r>
              <a:rPr lang="en-US" sz="2700" dirty="0" err="1">
                <a:solidFill>
                  <a:srgbClr val="000000"/>
                </a:solidFill>
                <a:latin typeface="Abel"/>
                <a:ea typeface="Abel"/>
                <a:cs typeface="Abel"/>
                <a:sym typeface="Abel"/>
              </a:rPr>
              <a:t>tarkastaminen</a:t>
            </a:r>
            <a:r>
              <a:rPr lang="en-US" sz="2700" dirty="0">
                <a:solidFill>
                  <a:srgbClr val="000000"/>
                </a:solidFill>
                <a:latin typeface="Abel"/>
                <a:ea typeface="Abel"/>
                <a:cs typeface="Abel"/>
                <a:sym typeface="Abel"/>
              </a:rPr>
              <a:t> </a:t>
            </a:r>
            <a:r>
              <a:rPr lang="en-US" sz="1500" dirty="0">
                <a:solidFill>
                  <a:srgbClr val="B43A71"/>
                </a:solidFill>
                <a:latin typeface="Abel"/>
                <a:ea typeface="Abel"/>
                <a:cs typeface="Abel"/>
                <a:sym typeface="Abel"/>
              </a:rPr>
              <a:t>(</a:t>
            </a:r>
            <a:r>
              <a:rPr lang="en-US" sz="1500" dirty="0" err="1">
                <a:solidFill>
                  <a:srgbClr val="B43A71"/>
                </a:solidFill>
                <a:latin typeface="Abel"/>
                <a:ea typeface="Abel"/>
                <a:cs typeface="Abel"/>
                <a:sym typeface="Abel"/>
              </a:rPr>
              <a:t>Laki</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lasten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kanssa</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toimivien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vapaaehtoisten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rikos</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taustan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selvittämisestä</a:t>
            </a:r>
            <a:r>
              <a:rPr lang="en-US" sz="1500" dirty="0">
                <a:solidFill>
                  <a:srgbClr val="B43A71"/>
                </a:solidFill>
                <a:latin typeface="Abel"/>
                <a:ea typeface="Abel"/>
                <a:cs typeface="Abel"/>
                <a:sym typeface="Abel"/>
              </a:rPr>
              <a:t> (148/2014)). Lukumummi ja –</a:t>
            </a:r>
            <a:r>
              <a:rPr lang="en-US" sz="1500" dirty="0" err="1">
                <a:solidFill>
                  <a:srgbClr val="B43A71"/>
                </a:solidFill>
                <a:latin typeface="Abel"/>
                <a:ea typeface="Abel"/>
                <a:cs typeface="Abel"/>
                <a:sym typeface="Abel"/>
              </a:rPr>
              <a:t>vaari</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toiminta</a:t>
            </a:r>
            <a:r>
              <a:rPr lang="en-US" sz="1500" dirty="0">
                <a:solidFill>
                  <a:srgbClr val="B43A71"/>
                </a:solidFill>
                <a:latin typeface="Abel"/>
                <a:ea typeface="Abel"/>
                <a:cs typeface="Abel"/>
                <a:sym typeface="Abel"/>
              </a:rPr>
              <a:t> on </a:t>
            </a:r>
            <a:r>
              <a:rPr lang="en-US" sz="1500" dirty="0" err="1">
                <a:solidFill>
                  <a:srgbClr val="B43A71"/>
                </a:solidFill>
                <a:latin typeface="Abel"/>
                <a:ea typeface="Abel"/>
                <a:cs typeface="Abel"/>
                <a:sym typeface="Abel"/>
              </a:rPr>
              <a:t>lasten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kanssa</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kahden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kesken</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tapahtuvaa</a:t>
            </a:r>
            <a:r>
              <a:rPr lang="en-US" sz="1500" dirty="0">
                <a:solidFill>
                  <a:srgbClr val="B43A71"/>
                </a:solidFill>
                <a:latin typeface="Abel"/>
                <a:ea typeface="Abel"/>
                <a:cs typeface="Abel"/>
                <a:sym typeface="Abel"/>
              </a:rPr>
              <a:t> </a:t>
            </a:r>
            <a:r>
              <a:rPr lang="en-US" sz="1500" dirty="0" err="1">
                <a:solidFill>
                  <a:srgbClr val="B43A71"/>
                </a:solidFill>
                <a:latin typeface="Abel"/>
                <a:ea typeface="Abel"/>
                <a:cs typeface="Abel"/>
                <a:sym typeface="Abel"/>
              </a:rPr>
              <a:t>vapaaehtoistoimintaa</a:t>
            </a:r>
            <a:r>
              <a:rPr lang="en-US" sz="1500" dirty="0">
                <a:solidFill>
                  <a:srgbClr val="B43A71"/>
                </a:solidFill>
                <a:latin typeface="Abel"/>
                <a:ea typeface="Abel"/>
                <a:cs typeface="Abel"/>
                <a:sym typeface="Abel"/>
              </a:rPr>
              <a:t>.</a:t>
            </a:r>
            <a:r>
              <a:rPr lang="en-US" sz="1600" dirty="0"/>
              <a:t> Lain </a:t>
            </a:r>
            <a:r>
              <a:rPr lang="en-US" sz="1600" dirty="0" err="1"/>
              <a:t>mukaan</a:t>
            </a:r>
            <a:r>
              <a:rPr lang="en-US" sz="1600" dirty="0"/>
              <a:t> vain </a:t>
            </a:r>
            <a:r>
              <a:rPr lang="en-US" sz="1600" dirty="0" err="1"/>
              <a:t>yksi</a:t>
            </a:r>
            <a:r>
              <a:rPr lang="en-US" sz="1600" dirty="0"/>
              <a:t> </a:t>
            </a:r>
            <a:r>
              <a:rPr lang="en-US" sz="1600" dirty="0" err="1"/>
              <a:t>henkilö</a:t>
            </a:r>
            <a:r>
              <a:rPr lang="en-US" sz="1600" dirty="0"/>
              <a:t> </a:t>
            </a:r>
            <a:r>
              <a:rPr lang="en-US" sz="1600" dirty="0" err="1"/>
              <a:t>käsittelee</a:t>
            </a:r>
            <a:r>
              <a:rPr lang="en-US" sz="1600" dirty="0"/>
              <a:t> </a:t>
            </a:r>
            <a:r>
              <a:rPr lang="en-US" sz="1600" dirty="0" err="1"/>
              <a:t>rikosrekisteriotteita</a:t>
            </a:r>
            <a:r>
              <a:rPr lang="en-US" sz="1600" dirty="0"/>
              <a:t>. Hän </a:t>
            </a:r>
            <a:r>
              <a:rPr lang="en-US" sz="1600" dirty="0" err="1"/>
              <a:t>ei</a:t>
            </a:r>
            <a:r>
              <a:rPr lang="en-US" sz="1600" dirty="0"/>
              <a:t> </a:t>
            </a:r>
            <a:r>
              <a:rPr lang="en-US" sz="1600" dirty="0" err="1"/>
              <a:t>saa</a:t>
            </a:r>
            <a:r>
              <a:rPr lang="en-US" sz="1600" dirty="0"/>
              <a:t> </a:t>
            </a:r>
            <a:r>
              <a:rPr lang="en-US" sz="1600" dirty="0" err="1"/>
              <a:t>ilmaista</a:t>
            </a:r>
            <a:r>
              <a:rPr lang="en-US" sz="1600" dirty="0"/>
              <a:t> </a:t>
            </a:r>
            <a:r>
              <a:rPr lang="en-US" sz="1600" dirty="0" err="1"/>
              <a:t>tietoa</a:t>
            </a:r>
            <a:r>
              <a:rPr lang="en-US" sz="1600" dirty="0"/>
              <a:t> </a:t>
            </a:r>
            <a:r>
              <a:rPr lang="en-US" sz="1600" dirty="0" err="1"/>
              <a:t>otteen</a:t>
            </a:r>
            <a:r>
              <a:rPr lang="en-US" sz="1600" dirty="0"/>
              <a:t> </a:t>
            </a:r>
            <a:r>
              <a:rPr lang="en-US" sz="1600" dirty="0" err="1"/>
              <a:t>sisällöstä</a:t>
            </a:r>
            <a:r>
              <a:rPr lang="en-US" sz="1600" dirty="0"/>
              <a:t> </a:t>
            </a:r>
            <a:r>
              <a:rPr lang="en-US" sz="1600" dirty="0" err="1"/>
              <a:t>kenellekään</a:t>
            </a:r>
            <a:r>
              <a:rPr lang="en-US" sz="1600" dirty="0"/>
              <a:t>. </a:t>
            </a:r>
            <a:r>
              <a:rPr lang="en-US" sz="1600" dirty="0" err="1"/>
              <a:t>Otteesta</a:t>
            </a:r>
            <a:r>
              <a:rPr lang="en-US" sz="1600" dirty="0"/>
              <a:t> </a:t>
            </a:r>
            <a:r>
              <a:rPr lang="en-US" sz="1600" dirty="0" err="1"/>
              <a:t>tallennetaan</a:t>
            </a:r>
            <a:r>
              <a:rPr lang="en-US" sz="1600" dirty="0"/>
              <a:t> </a:t>
            </a:r>
            <a:r>
              <a:rPr lang="en-US" sz="1600" dirty="0" err="1"/>
              <a:t>ainoastaan</a:t>
            </a:r>
            <a:r>
              <a:rPr lang="en-US" sz="1600" dirty="0"/>
              <a:t> </a:t>
            </a:r>
            <a:r>
              <a:rPr lang="en-US" sz="1600" dirty="0" err="1"/>
              <a:t>saapumistieto</a:t>
            </a:r>
            <a:r>
              <a:rPr lang="en-US" sz="1600" dirty="0"/>
              <a:t>, </a:t>
            </a:r>
            <a:r>
              <a:rPr lang="en-US" sz="1600" dirty="0" err="1"/>
              <a:t>ei</a:t>
            </a:r>
            <a:r>
              <a:rPr lang="en-US" sz="1600" dirty="0"/>
              <a:t> </a:t>
            </a:r>
            <a:r>
              <a:rPr lang="en-US" sz="1600" dirty="0" err="1"/>
              <a:t>sisältöä</a:t>
            </a:r>
            <a:r>
              <a:rPr lang="en-US" sz="1600" dirty="0"/>
              <a:t>. </a:t>
            </a:r>
            <a:r>
              <a:rPr lang="en-US" sz="1600" dirty="0" err="1"/>
              <a:t>Otteesta</a:t>
            </a:r>
            <a:r>
              <a:rPr lang="en-US" sz="1600" dirty="0"/>
              <a:t> </a:t>
            </a:r>
            <a:r>
              <a:rPr lang="en-US" sz="1600" dirty="0" err="1"/>
              <a:t>ei</a:t>
            </a:r>
            <a:r>
              <a:rPr lang="en-US" sz="1600" dirty="0"/>
              <a:t> </a:t>
            </a:r>
            <a:r>
              <a:rPr lang="en-US" sz="1600" dirty="0" err="1"/>
              <a:t>oteta</a:t>
            </a:r>
            <a:r>
              <a:rPr lang="en-US" sz="1600" dirty="0"/>
              <a:t> </a:t>
            </a:r>
            <a:r>
              <a:rPr lang="en-US" sz="1600" dirty="0" err="1"/>
              <a:t>valokopiota</a:t>
            </a:r>
            <a:r>
              <a:rPr lang="en-US" sz="1600" dirty="0"/>
              <a:t> ja </a:t>
            </a:r>
            <a:r>
              <a:rPr lang="en-US" sz="1600" dirty="0" err="1"/>
              <a:t>alkuperäinen</a:t>
            </a:r>
            <a:r>
              <a:rPr lang="en-US" sz="1600" dirty="0"/>
              <a:t> </a:t>
            </a:r>
            <a:r>
              <a:rPr lang="en-US" sz="1600" dirty="0" err="1"/>
              <a:t>ote</a:t>
            </a:r>
            <a:r>
              <a:rPr lang="en-US" sz="1600" dirty="0"/>
              <a:t> </a:t>
            </a:r>
            <a:r>
              <a:rPr lang="en-US" sz="1600" dirty="0" err="1"/>
              <a:t>annetaan</a:t>
            </a:r>
            <a:r>
              <a:rPr lang="en-US" sz="1600" dirty="0"/>
              <a:t> </a:t>
            </a:r>
            <a:r>
              <a:rPr lang="en-US" sz="1600" dirty="0" err="1"/>
              <a:t>vapaaehtoiselle</a:t>
            </a:r>
            <a:r>
              <a:rPr lang="en-US" sz="1600" dirty="0"/>
              <a:t> </a:t>
            </a:r>
            <a:r>
              <a:rPr lang="en-US" sz="1600" dirty="0" err="1"/>
              <a:t>itselleen</a:t>
            </a:r>
            <a:r>
              <a:rPr lang="en-US" sz="1600" dirty="0"/>
              <a:t>. </a:t>
            </a:r>
            <a:r>
              <a:rPr lang="en-US" sz="2100" dirty="0" err="1">
                <a:latin typeface="Abel"/>
                <a:ea typeface="Abel"/>
                <a:cs typeface="Abel"/>
                <a:sym typeface="Abel"/>
              </a:rPr>
              <a:t>Vapaaehtoinen</a:t>
            </a:r>
            <a:r>
              <a:rPr lang="en-US" sz="2100" dirty="0">
                <a:latin typeface="Abel"/>
                <a:ea typeface="Abel"/>
                <a:cs typeface="Abel"/>
                <a:sym typeface="Abel"/>
              </a:rPr>
              <a:t> </a:t>
            </a:r>
            <a:r>
              <a:rPr lang="en-US" sz="2100" dirty="0" err="1">
                <a:latin typeface="Abel"/>
                <a:ea typeface="Abel"/>
                <a:cs typeface="Abel"/>
                <a:sym typeface="Abel"/>
              </a:rPr>
              <a:t>antaa</a:t>
            </a:r>
            <a:r>
              <a:rPr lang="en-US" sz="2100" dirty="0">
                <a:latin typeface="Abel"/>
                <a:ea typeface="Abel"/>
                <a:cs typeface="Abel"/>
                <a:sym typeface="Abel"/>
              </a:rPr>
              <a:t> </a:t>
            </a:r>
            <a:r>
              <a:rPr lang="en-US" sz="2100" dirty="0" err="1">
                <a:latin typeface="Abel"/>
                <a:ea typeface="Abel"/>
                <a:cs typeface="Abel"/>
                <a:sym typeface="Abel"/>
              </a:rPr>
              <a:t>kirjallisen</a:t>
            </a:r>
            <a:r>
              <a:rPr lang="en-US" sz="2100" dirty="0">
                <a:latin typeface="Abel"/>
                <a:ea typeface="Abel"/>
                <a:cs typeface="Abel"/>
                <a:sym typeface="Abel"/>
              </a:rPr>
              <a:t> </a:t>
            </a:r>
            <a:r>
              <a:rPr lang="en-US" sz="2100" dirty="0" err="1">
                <a:latin typeface="Abel"/>
                <a:ea typeface="Abel"/>
                <a:cs typeface="Abel"/>
                <a:sym typeface="Abel"/>
              </a:rPr>
              <a:t>suostumuksen</a:t>
            </a:r>
            <a:r>
              <a:rPr lang="en-US" sz="2100" dirty="0">
                <a:latin typeface="Abel"/>
                <a:ea typeface="Abel"/>
                <a:cs typeface="Abel"/>
                <a:sym typeface="Abel"/>
              </a:rPr>
              <a:t> </a:t>
            </a:r>
            <a:r>
              <a:rPr lang="en-US" sz="2100" dirty="0" err="1">
                <a:latin typeface="Abel"/>
                <a:ea typeface="Abel"/>
                <a:cs typeface="Abel"/>
                <a:sym typeface="Abel"/>
              </a:rPr>
              <a:t>rikosrekisteriotteen</a:t>
            </a:r>
            <a:r>
              <a:rPr lang="en-US" sz="2100" dirty="0">
                <a:latin typeface="Abel"/>
                <a:ea typeface="Abel"/>
                <a:cs typeface="Abel"/>
                <a:sym typeface="Abel"/>
              </a:rPr>
              <a:t> </a:t>
            </a:r>
            <a:r>
              <a:rPr lang="en-US" sz="2100" dirty="0" err="1">
                <a:latin typeface="Abel"/>
                <a:ea typeface="Abel"/>
                <a:cs typeface="Abel"/>
                <a:sym typeface="Abel"/>
              </a:rPr>
              <a:t>tilaamiselle</a:t>
            </a:r>
            <a:r>
              <a:rPr lang="en-US" sz="2100" dirty="0">
                <a:latin typeface="Abel"/>
                <a:ea typeface="Abel"/>
                <a:cs typeface="Abel"/>
                <a:sym typeface="Abel"/>
              </a:rPr>
              <a:t>. </a:t>
            </a:r>
            <a:r>
              <a:rPr lang="en-US" sz="2100" dirty="0" err="1">
                <a:latin typeface="Abel"/>
                <a:ea typeface="Abel"/>
                <a:cs typeface="Abel"/>
                <a:sym typeface="Abel"/>
              </a:rPr>
              <a:t>Ote</a:t>
            </a:r>
            <a:r>
              <a:rPr lang="en-US" sz="2100" dirty="0">
                <a:latin typeface="Abel"/>
                <a:ea typeface="Abel"/>
                <a:cs typeface="Abel"/>
                <a:sym typeface="Abel"/>
              </a:rPr>
              <a:t> </a:t>
            </a:r>
            <a:r>
              <a:rPr lang="en-US" sz="2100" dirty="0" err="1">
                <a:latin typeface="Abel"/>
                <a:ea typeface="Abel"/>
                <a:cs typeface="Abel"/>
                <a:sym typeface="Abel"/>
              </a:rPr>
              <a:t>postitetaan</a:t>
            </a:r>
            <a:r>
              <a:rPr lang="en-US" sz="2100" dirty="0">
                <a:latin typeface="Abel"/>
                <a:ea typeface="Abel"/>
                <a:cs typeface="Abel"/>
                <a:sym typeface="Abel"/>
              </a:rPr>
              <a:t> </a:t>
            </a:r>
            <a:r>
              <a:rPr lang="en-US" sz="2100" dirty="0" err="1">
                <a:latin typeface="Abel"/>
                <a:ea typeface="Abel"/>
                <a:cs typeface="Abel"/>
                <a:sym typeface="Abel"/>
              </a:rPr>
              <a:t>otteen</a:t>
            </a:r>
            <a:r>
              <a:rPr lang="en-US" sz="2100" dirty="0">
                <a:latin typeface="Abel"/>
                <a:ea typeface="Abel"/>
                <a:cs typeface="Abel"/>
                <a:sym typeface="Abel"/>
              </a:rPr>
              <a:t> </a:t>
            </a:r>
            <a:r>
              <a:rPr lang="en-US" sz="2100" dirty="0" err="1">
                <a:latin typeface="Abel"/>
                <a:ea typeface="Abel"/>
                <a:cs typeface="Abel"/>
                <a:sym typeface="Abel"/>
              </a:rPr>
              <a:t>tarkastajalle</a:t>
            </a:r>
            <a:r>
              <a:rPr lang="en-US" sz="2100" dirty="0">
                <a:latin typeface="Abel"/>
                <a:ea typeface="Abel"/>
                <a:cs typeface="Abel"/>
                <a:sym typeface="Abel"/>
              </a:rPr>
              <a:t>. </a:t>
            </a:r>
            <a:endParaRPr dirty="0"/>
          </a:p>
          <a:p>
            <a:pPr marL="0" lvl="0" indent="0" algn="l" rtl="0">
              <a:spcBef>
                <a:spcPts val="450"/>
              </a:spcBef>
              <a:spcAft>
                <a:spcPts val="0"/>
              </a:spcAft>
              <a:buClr>
                <a:schemeClr val="dk1"/>
              </a:buClr>
              <a:buSzPts val="1500"/>
              <a:buFont typeface="Arial"/>
              <a:buNone/>
            </a:pPr>
            <a:endParaRPr sz="1500" dirty="0">
              <a:solidFill>
                <a:srgbClr val="B43A71"/>
              </a:solidFill>
              <a:latin typeface="Abel"/>
              <a:ea typeface="Abel"/>
              <a:cs typeface="Abel"/>
              <a:sym typeface="Abel"/>
            </a:endParaRPr>
          </a:p>
          <a:p>
            <a:pPr marL="0" lvl="0" indent="0" algn="l" rtl="0">
              <a:spcBef>
                <a:spcPts val="810"/>
              </a:spcBef>
              <a:spcAft>
                <a:spcPts val="0"/>
              </a:spcAft>
              <a:buClr>
                <a:schemeClr val="dk1"/>
              </a:buClr>
              <a:buSzPts val="2700"/>
              <a:buFont typeface="Arial"/>
              <a:buNone/>
            </a:pPr>
            <a:r>
              <a:rPr lang="en-US" sz="2700" dirty="0" err="1">
                <a:latin typeface="Abel"/>
                <a:ea typeface="Abel"/>
                <a:cs typeface="Abel"/>
                <a:sym typeface="Abel"/>
              </a:rPr>
              <a:t>Lukumummit</a:t>
            </a:r>
            <a:r>
              <a:rPr lang="en-US" sz="2700" dirty="0">
                <a:latin typeface="Abel"/>
                <a:ea typeface="Abel"/>
                <a:cs typeface="Abel"/>
                <a:sym typeface="Abel"/>
              </a:rPr>
              <a:t> ja –</a:t>
            </a:r>
            <a:r>
              <a:rPr lang="en-US" sz="2700" dirty="0" err="1">
                <a:latin typeface="Abel"/>
                <a:ea typeface="Abel"/>
                <a:cs typeface="Abel"/>
                <a:sym typeface="Abel"/>
              </a:rPr>
              <a:t>vaarit</a:t>
            </a:r>
            <a:r>
              <a:rPr lang="en-US" sz="2700" dirty="0">
                <a:latin typeface="Abel"/>
                <a:ea typeface="Abel"/>
                <a:cs typeface="Abel"/>
                <a:sym typeface="Abel"/>
              </a:rPr>
              <a:t> </a:t>
            </a:r>
            <a:r>
              <a:rPr lang="en-US" sz="2700" dirty="0" err="1">
                <a:latin typeface="Abel"/>
                <a:ea typeface="Abel"/>
                <a:cs typeface="Abel"/>
                <a:sym typeface="Abel"/>
              </a:rPr>
              <a:t>ovat</a:t>
            </a:r>
            <a:r>
              <a:rPr lang="en-US" sz="2700" dirty="0">
                <a:latin typeface="Abel"/>
                <a:ea typeface="Abel"/>
                <a:cs typeface="Abel"/>
                <a:sym typeface="Abel"/>
              </a:rPr>
              <a:t> </a:t>
            </a:r>
            <a:r>
              <a:rPr lang="en-US" sz="2700" dirty="0" err="1">
                <a:latin typeface="Abel"/>
                <a:ea typeface="Abel"/>
                <a:cs typeface="Abel"/>
                <a:sym typeface="Abel"/>
              </a:rPr>
              <a:t>vakuutettuja</a:t>
            </a:r>
            <a:r>
              <a:rPr lang="en-US" sz="2700" dirty="0">
                <a:latin typeface="Abel"/>
                <a:ea typeface="Abel"/>
                <a:cs typeface="Abel"/>
                <a:sym typeface="Abel"/>
              </a:rPr>
              <a:t> </a:t>
            </a:r>
            <a:r>
              <a:rPr lang="en-US" sz="2700" dirty="0" err="1">
                <a:latin typeface="Abel"/>
                <a:ea typeface="Abel"/>
                <a:cs typeface="Abel"/>
                <a:sym typeface="Abel"/>
              </a:rPr>
              <a:t>toiminnan</a:t>
            </a:r>
            <a:r>
              <a:rPr lang="en-US" sz="2700" dirty="0">
                <a:latin typeface="Abel"/>
                <a:ea typeface="Abel"/>
                <a:cs typeface="Abel"/>
                <a:sym typeface="Abel"/>
              </a:rPr>
              <a:t> </a:t>
            </a:r>
            <a:r>
              <a:rPr lang="en-US" sz="2700" dirty="0" err="1">
                <a:latin typeface="Abel"/>
                <a:ea typeface="Abel"/>
                <a:cs typeface="Abel"/>
                <a:sym typeface="Abel"/>
              </a:rPr>
              <a:t>aikana</a:t>
            </a:r>
            <a:r>
              <a:rPr lang="en-US" sz="2700" dirty="0">
                <a:latin typeface="Abel"/>
                <a:ea typeface="Abel"/>
                <a:cs typeface="Abel"/>
                <a:sym typeface="Abel"/>
              </a:rPr>
              <a:t> </a:t>
            </a:r>
            <a:r>
              <a:rPr lang="en-US" sz="2700" dirty="0" err="1">
                <a:latin typeface="Abel"/>
                <a:ea typeface="Abel"/>
                <a:cs typeface="Abel"/>
                <a:sym typeface="Abel"/>
              </a:rPr>
              <a:t>sekä</a:t>
            </a:r>
            <a:r>
              <a:rPr lang="en-US" sz="2700" dirty="0">
                <a:latin typeface="Abel"/>
                <a:ea typeface="Abel"/>
                <a:cs typeface="Abel"/>
                <a:sym typeface="Abel"/>
              </a:rPr>
              <a:t> </a:t>
            </a:r>
            <a:r>
              <a:rPr lang="en-US" sz="2700" dirty="0" err="1">
                <a:latin typeface="Abel"/>
                <a:ea typeface="Abel"/>
                <a:cs typeface="Abel"/>
                <a:sym typeface="Abel"/>
              </a:rPr>
              <a:t>koulumatkojen</a:t>
            </a:r>
            <a:r>
              <a:rPr lang="en-US" sz="2700" dirty="0">
                <a:latin typeface="Abel"/>
                <a:ea typeface="Abel"/>
                <a:cs typeface="Abel"/>
                <a:sym typeface="Abel"/>
              </a:rPr>
              <a:t> </a:t>
            </a:r>
            <a:r>
              <a:rPr lang="en-US" sz="2700" dirty="0" err="1">
                <a:latin typeface="Abel"/>
                <a:ea typeface="Abel"/>
                <a:cs typeface="Abel"/>
                <a:sym typeface="Abel"/>
              </a:rPr>
              <a:t>osalta</a:t>
            </a:r>
            <a:r>
              <a:rPr lang="en-US" sz="2700" dirty="0">
                <a:latin typeface="Abel"/>
                <a:ea typeface="Abel"/>
                <a:cs typeface="Abel"/>
                <a:sym typeface="Abel"/>
              </a:rPr>
              <a:t>.</a:t>
            </a:r>
            <a:endParaRPr sz="2700" dirty="0">
              <a:latin typeface="Abel"/>
              <a:ea typeface="Abel"/>
              <a:cs typeface="Abel"/>
              <a:sym typeface="Abel"/>
            </a:endParaRPr>
          </a:p>
        </p:txBody>
      </p:sp>
      <p:sp>
        <p:nvSpPr>
          <p:cNvPr id="113" name="Google Shape;113;p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Text, and Content">
  <p:cSld name="2_Title, Text, and Content">
    <p:spTree>
      <p:nvGrpSpPr>
        <p:cNvPr id="1" name="Shape 16"/>
        <p:cNvGrpSpPr/>
        <p:nvPr/>
      </p:nvGrpSpPr>
      <p:grpSpPr>
        <a:xfrm>
          <a:off x="0" y="0"/>
          <a:ext cx="0" cy="0"/>
          <a:chOff x="0" y="0"/>
          <a:chExt cx="0" cy="0"/>
        </a:xfrm>
      </p:grpSpPr>
      <p:sp>
        <p:nvSpPr>
          <p:cNvPr id="17" name="Google Shape;17;p41"/>
          <p:cNvSpPr/>
          <p:nvPr/>
        </p:nvSpPr>
        <p:spPr>
          <a:xfrm>
            <a:off x="0" y="0"/>
            <a:ext cx="914400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 name="Google Shape;18;p41" descr="mll_ver_rgb_72ppi"/>
          <p:cNvPicPr preferRelativeResize="0"/>
          <p:nvPr/>
        </p:nvPicPr>
        <p:blipFill rotWithShape="1">
          <a:blip r:embed="rId2">
            <a:alphaModFix/>
          </a:blip>
          <a:srcRect/>
          <a:stretch/>
        </p:blipFill>
        <p:spPr>
          <a:xfrm>
            <a:off x="471488" y="5102225"/>
            <a:ext cx="1717675" cy="1454150"/>
          </a:xfrm>
          <a:prstGeom prst="rect">
            <a:avLst/>
          </a:prstGeom>
          <a:noFill/>
          <a:ln>
            <a:noFill/>
          </a:ln>
        </p:spPr>
      </p:pic>
      <p:sp>
        <p:nvSpPr>
          <p:cNvPr id="19" name="Google Shape;19;p41"/>
          <p:cNvSpPr txBox="1">
            <a:spLocks noGrp="1"/>
          </p:cNvSpPr>
          <p:nvPr>
            <p:ph type="title"/>
          </p:nvPr>
        </p:nvSpPr>
        <p:spPr>
          <a:xfrm>
            <a:off x="4307876" y="2622595"/>
            <a:ext cx="3760443" cy="1416005"/>
          </a:xfrm>
          <a:prstGeom prst="rect">
            <a:avLst/>
          </a:prstGeom>
          <a:noFill/>
          <a:ln>
            <a:noFill/>
          </a:ln>
        </p:spPr>
        <p:txBody>
          <a:bodyPr spcFirstLastPara="1" wrap="square" lIns="91425" tIns="45700" rIns="91425" bIns="45700" anchor="ctr" anchorCtr="0">
            <a:noAutofit/>
          </a:bodyPr>
          <a:lstStyle>
            <a:lvl1pPr lvl="0" algn="l">
              <a:lnSpc>
                <a:spcPct val="115625"/>
              </a:lnSpc>
              <a:spcBef>
                <a:spcPts val="0"/>
              </a:spcBef>
              <a:spcAft>
                <a:spcPts val="0"/>
              </a:spcAft>
              <a:buSzPts val="1400"/>
              <a:buNone/>
              <a:defRPr>
                <a:solidFill>
                  <a:srgbClr val="E50053"/>
                </a:solidFill>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22" name="Google Shape;22;p42"/>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23" name="Google Shape;23;p4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798446" y="1747902"/>
            <a:ext cx="5029200"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28" name="Google Shape;28;p43" descr="MLL_ppt-etusivulle"/>
          <p:cNvPicPr preferRelativeResize="0"/>
          <p:nvPr/>
        </p:nvPicPr>
        <p:blipFill rotWithShape="1">
          <a:blip r:embed="rId2">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Otsikkodia">
  <p:cSld name="1_Otsikkodia">
    <p:spTree>
      <p:nvGrpSpPr>
        <p:cNvPr id="1" name="Shape 29"/>
        <p:cNvGrpSpPr/>
        <p:nvPr/>
      </p:nvGrpSpPr>
      <p:grpSpPr>
        <a:xfrm>
          <a:off x="0" y="0"/>
          <a:ext cx="0" cy="0"/>
          <a:chOff x="0" y="0"/>
          <a:chExt cx="0" cy="0"/>
        </a:xfrm>
      </p:grpSpPr>
      <p:pic>
        <p:nvPicPr>
          <p:cNvPr id="30" name="Google Shape;30;p44" descr="MLL-etusivukuva.jpg"/>
          <p:cNvPicPr preferRelativeResize="0"/>
          <p:nvPr/>
        </p:nvPicPr>
        <p:blipFill rotWithShape="1">
          <a:blip r:embed="rId2">
            <a:alphaModFix/>
          </a:blip>
          <a:srcRect/>
          <a:stretch/>
        </p:blipFill>
        <p:spPr>
          <a:xfrm>
            <a:off x="4779264" y="1141554"/>
            <a:ext cx="3602736" cy="4913376"/>
          </a:xfrm>
          <a:prstGeom prst="rect">
            <a:avLst/>
          </a:prstGeom>
          <a:noFill/>
          <a:ln>
            <a:noFill/>
          </a:ln>
        </p:spPr>
      </p:pic>
      <p:sp>
        <p:nvSpPr>
          <p:cNvPr id="31" name="Google Shape;31;p44"/>
          <p:cNvSpPr txBox="1">
            <a:spLocks noGrp="1"/>
          </p:cNvSpPr>
          <p:nvPr>
            <p:ph type="ctrTitle"/>
          </p:nvPr>
        </p:nvSpPr>
        <p:spPr>
          <a:xfrm>
            <a:off x="798446" y="1747902"/>
            <a:ext cx="4459354"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2" name="Google Shape;32;p44"/>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33" name="Google Shape;33;p44" descr="MLL_ppt-etusivulle"/>
          <p:cNvPicPr preferRelativeResize="0"/>
          <p:nvPr/>
        </p:nvPicPr>
        <p:blipFill rotWithShape="1">
          <a:blip r:embed="rId3">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6" name="Google Shape;36;p45"/>
          <p:cNvSpPr txBox="1">
            <a:spLocks noGrp="1"/>
          </p:cNvSpPr>
          <p:nvPr>
            <p:ph type="body" idx="1"/>
          </p:nvPr>
        </p:nvSpPr>
        <p:spPr>
          <a:xfrm>
            <a:off x="1043280" y="2133600"/>
            <a:ext cx="4530728"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37" name="Google Shape;37;p45"/>
          <p:cNvSpPr txBox="1">
            <a:spLocks noGrp="1"/>
          </p:cNvSpPr>
          <p:nvPr>
            <p:ph type="body" idx="2"/>
          </p:nvPr>
        </p:nvSpPr>
        <p:spPr>
          <a:xfrm>
            <a:off x="5791200" y="1917700"/>
            <a:ext cx="2932112"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38" name="Google Shape;38;p4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a:solidFill>
                  <a:srgbClr val="255CAE"/>
                </a:solidFill>
                <a:latin typeface="Calibri"/>
                <a:ea typeface="Calibri"/>
                <a:cs typeface="Calibri"/>
                <a:sym typeface="Calibri"/>
              </a:defRPr>
            </a:lvl1pPr>
            <a:lvl2pPr marL="0" lvl="1" indent="0" algn="r">
              <a:spcBef>
                <a:spcPts val="0"/>
              </a:spcBef>
              <a:spcAft>
                <a:spcPts val="0"/>
              </a:spcAft>
              <a:buNone/>
              <a:defRPr sz="1000">
                <a:solidFill>
                  <a:srgbClr val="255CAE"/>
                </a:solidFill>
                <a:latin typeface="Calibri"/>
                <a:ea typeface="Calibri"/>
                <a:cs typeface="Calibri"/>
                <a:sym typeface="Calibri"/>
              </a:defRPr>
            </a:lvl2pPr>
            <a:lvl3pPr marL="0" lvl="2" indent="0" algn="r">
              <a:spcBef>
                <a:spcPts val="0"/>
              </a:spcBef>
              <a:spcAft>
                <a:spcPts val="0"/>
              </a:spcAft>
              <a:buNone/>
              <a:defRPr sz="1000">
                <a:solidFill>
                  <a:srgbClr val="255CAE"/>
                </a:solidFill>
                <a:latin typeface="Calibri"/>
                <a:ea typeface="Calibri"/>
                <a:cs typeface="Calibri"/>
                <a:sym typeface="Calibri"/>
              </a:defRPr>
            </a:lvl3pPr>
            <a:lvl4pPr marL="0" lvl="3" indent="0" algn="r">
              <a:spcBef>
                <a:spcPts val="0"/>
              </a:spcBef>
              <a:spcAft>
                <a:spcPts val="0"/>
              </a:spcAft>
              <a:buNone/>
              <a:defRPr sz="1000">
                <a:solidFill>
                  <a:srgbClr val="255CAE"/>
                </a:solidFill>
                <a:latin typeface="Calibri"/>
                <a:ea typeface="Calibri"/>
                <a:cs typeface="Calibri"/>
                <a:sym typeface="Calibri"/>
              </a:defRPr>
            </a:lvl4pPr>
            <a:lvl5pPr marL="0" lvl="4" indent="0" algn="r">
              <a:spcBef>
                <a:spcPts val="0"/>
              </a:spcBef>
              <a:spcAft>
                <a:spcPts val="0"/>
              </a:spcAft>
              <a:buNone/>
              <a:defRPr sz="1000">
                <a:solidFill>
                  <a:srgbClr val="255CAE"/>
                </a:solidFill>
                <a:latin typeface="Calibri"/>
                <a:ea typeface="Calibri"/>
                <a:cs typeface="Calibri"/>
                <a:sym typeface="Calibri"/>
              </a:defRPr>
            </a:lvl5pPr>
            <a:lvl6pPr marL="0" lvl="5" indent="0" algn="r">
              <a:spcBef>
                <a:spcPts val="0"/>
              </a:spcBef>
              <a:spcAft>
                <a:spcPts val="0"/>
              </a:spcAft>
              <a:buNone/>
              <a:defRPr sz="1000">
                <a:solidFill>
                  <a:srgbClr val="255CAE"/>
                </a:solidFill>
                <a:latin typeface="Calibri"/>
                <a:ea typeface="Calibri"/>
                <a:cs typeface="Calibri"/>
                <a:sym typeface="Calibri"/>
              </a:defRPr>
            </a:lvl6pPr>
            <a:lvl7pPr marL="0" lvl="6" indent="0" algn="r">
              <a:spcBef>
                <a:spcPts val="0"/>
              </a:spcBef>
              <a:spcAft>
                <a:spcPts val="0"/>
              </a:spcAft>
              <a:buNone/>
              <a:defRPr sz="1000">
                <a:solidFill>
                  <a:srgbClr val="255CAE"/>
                </a:solidFill>
                <a:latin typeface="Calibri"/>
                <a:ea typeface="Calibri"/>
                <a:cs typeface="Calibri"/>
                <a:sym typeface="Calibri"/>
              </a:defRPr>
            </a:lvl7pPr>
            <a:lvl8pPr marL="0" lvl="7" indent="0" algn="r">
              <a:spcBef>
                <a:spcPts val="0"/>
              </a:spcBef>
              <a:spcAft>
                <a:spcPts val="0"/>
              </a:spcAft>
              <a:buNone/>
              <a:defRPr sz="1000">
                <a:solidFill>
                  <a:srgbClr val="255CAE"/>
                </a:solidFill>
                <a:latin typeface="Calibri"/>
                <a:ea typeface="Calibri"/>
                <a:cs typeface="Calibri"/>
                <a:sym typeface="Calibri"/>
              </a:defRPr>
            </a:lvl8pPr>
            <a:lvl9pPr marL="0" lvl="8" indent="0" algn="r">
              <a:spcBef>
                <a:spcPts val="0"/>
              </a:spcBef>
              <a:spcAft>
                <a:spcPts val="0"/>
              </a:spcAft>
              <a:buNone/>
              <a:defRPr sz="1000">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950912" y="1917700"/>
            <a:ext cx="4840287"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3" name="Google Shape;43;p46"/>
          <p:cNvSpPr txBox="1">
            <a:spLocks noGrp="1"/>
          </p:cNvSpPr>
          <p:nvPr>
            <p:ph type="body" idx="2"/>
          </p:nvPr>
        </p:nvSpPr>
        <p:spPr>
          <a:xfrm>
            <a:off x="6107106" y="2133600"/>
            <a:ext cx="2571413"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4" name="Google Shape;44;p4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a:solidFill>
                  <a:srgbClr val="255CAE"/>
                </a:solidFill>
                <a:latin typeface="Calibri"/>
                <a:ea typeface="Calibri"/>
                <a:cs typeface="Calibri"/>
                <a:sym typeface="Calibri"/>
              </a:defRPr>
            </a:lvl1pPr>
            <a:lvl2pPr marL="0" lvl="1" indent="0" algn="r">
              <a:spcBef>
                <a:spcPts val="0"/>
              </a:spcBef>
              <a:spcAft>
                <a:spcPts val="0"/>
              </a:spcAft>
              <a:buNone/>
              <a:defRPr sz="1000">
                <a:solidFill>
                  <a:srgbClr val="255CAE"/>
                </a:solidFill>
                <a:latin typeface="Calibri"/>
                <a:ea typeface="Calibri"/>
                <a:cs typeface="Calibri"/>
                <a:sym typeface="Calibri"/>
              </a:defRPr>
            </a:lvl2pPr>
            <a:lvl3pPr marL="0" lvl="2" indent="0" algn="r">
              <a:spcBef>
                <a:spcPts val="0"/>
              </a:spcBef>
              <a:spcAft>
                <a:spcPts val="0"/>
              </a:spcAft>
              <a:buNone/>
              <a:defRPr sz="1000">
                <a:solidFill>
                  <a:srgbClr val="255CAE"/>
                </a:solidFill>
                <a:latin typeface="Calibri"/>
                <a:ea typeface="Calibri"/>
                <a:cs typeface="Calibri"/>
                <a:sym typeface="Calibri"/>
              </a:defRPr>
            </a:lvl3pPr>
            <a:lvl4pPr marL="0" lvl="3" indent="0" algn="r">
              <a:spcBef>
                <a:spcPts val="0"/>
              </a:spcBef>
              <a:spcAft>
                <a:spcPts val="0"/>
              </a:spcAft>
              <a:buNone/>
              <a:defRPr sz="1000">
                <a:solidFill>
                  <a:srgbClr val="255CAE"/>
                </a:solidFill>
                <a:latin typeface="Calibri"/>
                <a:ea typeface="Calibri"/>
                <a:cs typeface="Calibri"/>
                <a:sym typeface="Calibri"/>
              </a:defRPr>
            </a:lvl4pPr>
            <a:lvl5pPr marL="0" lvl="4" indent="0" algn="r">
              <a:spcBef>
                <a:spcPts val="0"/>
              </a:spcBef>
              <a:spcAft>
                <a:spcPts val="0"/>
              </a:spcAft>
              <a:buNone/>
              <a:defRPr sz="1000">
                <a:solidFill>
                  <a:srgbClr val="255CAE"/>
                </a:solidFill>
                <a:latin typeface="Calibri"/>
                <a:ea typeface="Calibri"/>
                <a:cs typeface="Calibri"/>
                <a:sym typeface="Calibri"/>
              </a:defRPr>
            </a:lvl5pPr>
            <a:lvl6pPr marL="0" lvl="5" indent="0" algn="r">
              <a:spcBef>
                <a:spcPts val="0"/>
              </a:spcBef>
              <a:spcAft>
                <a:spcPts val="0"/>
              </a:spcAft>
              <a:buNone/>
              <a:defRPr sz="1000">
                <a:solidFill>
                  <a:srgbClr val="255CAE"/>
                </a:solidFill>
                <a:latin typeface="Calibri"/>
                <a:ea typeface="Calibri"/>
                <a:cs typeface="Calibri"/>
                <a:sym typeface="Calibri"/>
              </a:defRPr>
            </a:lvl6pPr>
            <a:lvl7pPr marL="0" lvl="6" indent="0" algn="r">
              <a:spcBef>
                <a:spcPts val="0"/>
              </a:spcBef>
              <a:spcAft>
                <a:spcPts val="0"/>
              </a:spcAft>
              <a:buNone/>
              <a:defRPr sz="1000">
                <a:solidFill>
                  <a:srgbClr val="255CAE"/>
                </a:solidFill>
                <a:latin typeface="Calibri"/>
                <a:ea typeface="Calibri"/>
                <a:cs typeface="Calibri"/>
                <a:sym typeface="Calibri"/>
              </a:defRPr>
            </a:lvl7pPr>
            <a:lvl8pPr marL="0" lvl="7" indent="0" algn="r">
              <a:spcBef>
                <a:spcPts val="0"/>
              </a:spcBef>
              <a:spcAft>
                <a:spcPts val="0"/>
              </a:spcAft>
              <a:buNone/>
              <a:defRPr sz="1000">
                <a:solidFill>
                  <a:srgbClr val="255CAE"/>
                </a:solidFill>
                <a:latin typeface="Calibri"/>
                <a:ea typeface="Calibri"/>
                <a:cs typeface="Calibri"/>
                <a:sym typeface="Calibri"/>
              </a:defRPr>
            </a:lvl8pPr>
            <a:lvl9pPr marL="0" lvl="8" indent="0" algn="r">
              <a:spcBef>
                <a:spcPts val="0"/>
              </a:spcBef>
              <a:spcAft>
                <a:spcPts val="0"/>
              </a:spcAft>
              <a:buNone/>
              <a:defRPr sz="1000">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marR="0" lvl="0" algn="l" rtl="0">
              <a:lnSpc>
                <a:spcPct val="115625"/>
              </a:lnSpc>
              <a:spcBef>
                <a:spcPts val="0"/>
              </a:spcBef>
              <a:spcAft>
                <a:spcPts val="0"/>
              </a:spcAft>
              <a:buSzPts val="1400"/>
              <a:buNone/>
              <a:defRPr sz="3200" b="1" i="0" u="none" strike="noStrike" cap="none">
                <a:solidFill>
                  <a:srgbClr val="E50053"/>
                </a:solidFill>
                <a:latin typeface="Calibri"/>
                <a:ea typeface="Calibri"/>
                <a:cs typeface="Calibri"/>
                <a:sym typeface="Calibri"/>
              </a:defRPr>
            </a:lvl1pPr>
            <a:lvl2pPr marR="0" lvl="1"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2pPr>
            <a:lvl3pPr marR="0" lvl="2"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3pPr>
            <a:lvl4pPr marR="0" lvl="3"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4pPr>
            <a:lvl5pPr marR="0" lvl="4"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5pPr>
            <a:lvl6pPr marR="0" lvl="5"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6pPr>
            <a:lvl7pPr marR="0" lvl="6"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7pPr>
            <a:lvl8pPr marR="0" lvl="7"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8pPr>
            <a:lvl9pPr marR="0" lvl="8"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9pPr>
          </a:lstStyle>
          <a:p>
            <a:endParaRPr/>
          </a:p>
        </p:txBody>
      </p:sp>
      <p:sp>
        <p:nvSpPr>
          <p:cNvPr id="11" name="Google Shape;11;p4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4000"/>
              </a:lnSpc>
              <a:spcBef>
                <a:spcPts val="0"/>
              </a:spcBef>
              <a:spcAft>
                <a:spcPts val="0"/>
              </a:spcAft>
              <a:buSzPts val="1400"/>
              <a:buNone/>
              <a:defRPr sz="2500" b="1" i="0" u="none" strike="noStrike" cap="none">
                <a:solidFill>
                  <a:schemeClr val="dk1"/>
                </a:solidFill>
                <a:latin typeface="Calibri"/>
                <a:ea typeface="Calibri"/>
                <a:cs typeface="Calibri"/>
                <a:sym typeface="Calibri"/>
              </a:defRPr>
            </a:lvl1pPr>
            <a:lvl2pPr marL="914400" marR="0" lvl="1"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2pPr>
            <a:lvl3pPr marL="1371600" marR="0" lvl="2"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3pPr>
            <a:lvl4pPr marL="1828800" marR="0" lvl="3"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4pPr>
            <a:lvl5pPr marL="2286000" marR="0" lvl="4"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5pPr>
            <a:lvl6pPr marL="2743200" marR="0" lvl="5"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6pPr>
            <a:lvl7pPr marL="3200400" marR="0" lvl="6"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7pPr>
            <a:lvl8pPr marL="3657600" marR="0" lvl="7"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8pPr>
            <a:lvl9pPr marL="4114800" marR="0" lvl="8"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255CAE"/>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40"/>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000" b="0" i="0" u="none" strike="noStrike" cap="none">
                <a:solidFill>
                  <a:srgbClr val="255CAE"/>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255CAE"/>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255CAE"/>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255CAE"/>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255CAE"/>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255CAE"/>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255CAE"/>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255CAE"/>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40"/>
          <p:cNvCxnSpPr/>
          <p:nvPr/>
        </p:nvCxnSpPr>
        <p:spPr>
          <a:xfrm>
            <a:off x="438150" y="5891213"/>
            <a:ext cx="8259763" cy="0"/>
          </a:xfrm>
          <a:prstGeom prst="straightConnector1">
            <a:avLst/>
          </a:prstGeom>
          <a:noFill/>
          <a:ln w="15875" cap="flat" cmpd="sng">
            <a:solidFill>
              <a:schemeClr val="dk1"/>
            </a:solidFill>
            <a:prstDash val="solid"/>
            <a:round/>
            <a:headEnd type="none" w="med" len="med"/>
            <a:tailEnd type="none" w="med" len="med"/>
          </a:ln>
        </p:spPr>
      </p:cxnSp>
      <p:pic>
        <p:nvPicPr>
          <p:cNvPr id="15" name="Google Shape;15;p40" descr="mll_hor_rgb_72ppi"/>
          <p:cNvPicPr preferRelativeResize="0"/>
          <p:nvPr/>
        </p:nvPicPr>
        <p:blipFill rotWithShape="1">
          <a:blip r:embed="rId8">
            <a:alphaModFix/>
          </a:blip>
          <a:srcRect/>
          <a:stretch/>
        </p:blipFill>
        <p:spPr>
          <a:xfrm>
            <a:off x="242888" y="5902325"/>
            <a:ext cx="1951037" cy="885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ukumummitjavaarit.fi/"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facebook.com/lukumummitjavaari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title"/>
          </p:nvPr>
        </p:nvSpPr>
        <p:spPr>
          <a:xfrm>
            <a:off x="857250" y="2286001"/>
            <a:ext cx="6407150" cy="19240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4800" b="1" dirty="0" err="1"/>
              <a:t>Yhdessä</a:t>
            </a:r>
            <a:r>
              <a:rPr lang="en-US" sz="4800" b="1" dirty="0"/>
              <a:t> </a:t>
            </a:r>
            <a:r>
              <a:rPr lang="en-US" sz="4800" b="1" dirty="0" err="1"/>
              <a:t>lukemaan</a:t>
            </a:r>
            <a:r>
              <a:rPr lang="en-US" sz="4800" b="1" dirty="0"/>
              <a:t>!</a:t>
            </a:r>
            <a:br>
              <a:rPr lang="en-US" sz="3200" b="1" dirty="0"/>
            </a:br>
            <a:r>
              <a:rPr lang="en-US" sz="2800" b="1" dirty="0"/>
              <a:t>Lukumummien ja -</a:t>
            </a:r>
            <a:r>
              <a:rPr lang="en-US" sz="2800" b="1" dirty="0" err="1"/>
              <a:t>vaarien</a:t>
            </a:r>
            <a:r>
              <a:rPr lang="en-US" sz="2800" b="1" dirty="0"/>
              <a:t> </a:t>
            </a:r>
            <a:r>
              <a:rPr lang="en-US" sz="2800" b="1" dirty="0" err="1"/>
              <a:t>perehdytys</a:t>
            </a:r>
            <a:endParaRPr sz="2800" dirty="0"/>
          </a:p>
        </p:txBody>
      </p:sp>
      <p:sp>
        <p:nvSpPr>
          <p:cNvPr id="51" name="Google Shape;51;p1"/>
          <p:cNvSpPr txBox="1">
            <a:spLocks noGrp="1"/>
          </p:cNvSpPr>
          <p:nvPr>
            <p:ph type="subTitle" idx="4294967295"/>
          </p:nvPr>
        </p:nvSpPr>
        <p:spPr>
          <a:xfrm>
            <a:off x="857250" y="852170"/>
            <a:ext cx="6407150" cy="863600"/>
          </a:xfrm>
          <a:prstGeom prst="rect">
            <a:avLst/>
          </a:prstGeom>
          <a:noFill/>
          <a:ln>
            <a:noFill/>
          </a:ln>
        </p:spPr>
        <p:txBody>
          <a:bodyPr spcFirstLastPara="1" wrap="square" lIns="91425" tIns="45700" rIns="91425" bIns="45700" anchor="t" anchorCtr="0">
            <a:noAutofit/>
          </a:bodyPr>
          <a:lstStyle/>
          <a:p>
            <a:pPr marL="0" marR="0" lvl="0" indent="0" algn="l" rtl="0">
              <a:lnSpc>
                <a:spcPct val="144000"/>
              </a:lnSpc>
              <a:spcBef>
                <a:spcPts val="0"/>
              </a:spcBef>
              <a:spcAft>
                <a:spcPts val="0"/>
              </a:spcAft>
              <a:buNone/>
            </a:pPr>
            <a:r>
              <a:rPr lang="en-US" sz="2500" b="1" i="0" u="none" strike="noStrike" cap="none" dirty="0">
                <a:solidFill>
                  <a:schemeClr val="dk1"/>
                </a:solidFill>
                <a:latin typeface="Calibri"/>
                <a:ea typeface="Calibri"/>
                <a:cs typeface="Calibri"/>
                <a:sym typeface="Calibri"/>
              </a:rPr>
              <a:t>Lukumummien ja -</a:t>
            </a:r>
            <a:r>
              <a:rPr lang="en-US" sz="2500" b="1" i="0" u="none" strike="noStrike" cap="none" dirty="0" err="1">
                <a:solidFill>
                  <a:schemeClr val="dk1"/>
                </a:solidFill>
                <a:latin typeface="Calibri"/>
                <a:ea typeface="Calibri"/>
                <a:cs typeface="Calibri"/>
                <a:sym typeface="Calibri"/>
              </a:rPr>
              <a:t>vaarien</a:t>
            </a:r>
            <a:r>
              <a:rPr lang="en-US" sz="2500" b="1" i="0" u="none" strike="noStrike" cap="none" dirty="0">
                <a:solidFill>
                  <a:schemeClr val="dk1"/>
                </a:solidFill>
                <a:latin typeface="Calibri"/>
                <a:ea typeface="Calibri"/>
                <a:cs typeface="Calibri"/>
                <a:sym typeface="Calibri"/>
              </a:rPr>
              <a:t> </a:t>
            </a:r>
            <a:r>
              <a:rPr lang="en-US" sz="2500" b="1" i="0" u="none" strike="noStrike" cap="none" dirty="0" err="1">
                <a:solidFill>
                  <a:schemeClr val="dk1"/>
                </a:solidFill>
                <a:latin typeface="Calibri"/>
                <a:ea typeface="Calibri"/>
                <a:cs typeface="Calibri"/>
                <a:sym typeface="Calibri"/>
              </a:rPr>
              <a:t>perehdytys</a:t>
            </a:r>
            <a:r>
              <a:rPr lang="en-US" sz="2500" b="1" i="0" u="none" strike="noStrike" cap="none" dirty="0">
                <a:solidFill>
                  <a:schemeClr val="dk1"/>
                </a:solidFill>
                <a:latin typeface="Calibri"/>
                <a:ea typeface="Calibri"/>
                <a:cs typeface="Calibri"/>
                <a:sym typeface="Calibri"/>
              </a:rPr>
              <a:t> </a:t>
            </a:r>
            <a:r>
              <a:rPr lang="en-US" sz="2500" b="1" i="0" u="none" strike="noStrike" cap="none" dirty="0" err="1">
                <a:solidFill>
                  <a:schemeClr val="dk1"/>
                </a:solidFill>
                <a:latin typeface="Calibri"/>
                <a:ea typeface="Calibri"/>
                <a:cs typeface="Calibri"/>
                <a:sym typeface="Calibri"/>
              </a:rPr>
              <a:t>x.x.xxxx</a:t>
            </a:r>
            <a:endParaRPr sz="2500" b="1" i="0" u="none" strike="noStrike" cap="none" dirty="0">
              <a:solidFill>
                <a:schemeClr val="dk1"/>
              </a:solidFill>
              <a:latin typeface="Calibri"/>
              <a:ea typeface="Calibri"/>
              <a:cs typeface="Calibri"/>
              <a:sym typeface="Calibri"/>
            </a:endParaRPr>
          </a:p>
        </p:txBody>
      </p:sp>
      <p:pic>
        <p:nvPicPr>
          <p:cNvPr id="52" name="Google Shape;52;p1"/>
          <p:cNvPicPr preferRelativeResize="0"/>
          <p:nvPr/>
        </p:nvPicPr>
        <p:blipFill rotWithShape="1">
          <a:blip r:embed="rId3">
            <a:alphaModFix/>
          </a:blip>
          <a:srcRect/>
          <a:stretch/>
        </p:blipFill>
        <p:spPr>
          <a:xfrm>
            <a:off x="4174066" y="4055268"/>
            <a:ext cx="4982633" cy="28027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Lukumummien ja -</a:t>
            </a:r>
            <a:r>
              <a:rPr lang="en-US" dirty="0" err="1"/>
              <a:t>vaarien</a:t>
            </a:r>
            <a:r>
              <a:rPr lang="en-US" dirty="0"/>
              <a:t> </a:t>
            </a:r>
            <a:r>
              <a:rPr lang="en-US" dirty="0" err="1"/>
              <a:t>vertaistapaamiset</a:t>
            </a:r>
            <a:endParaRPr dirty="0"/>
          </a:p>
        </p:txBody>
      </p:sp>
      <p:sp>
        <p:nvSpPr>
          <p:cNvPr id="123" name="Google Shape;123;p1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214308" lvl="0" indent="-214308" algn="l" rtl="0">
              <a:lnSpc>
                <a:spcPct val="100000"/>
              </a:lnSpc>
              <a:spcBef>
                <a:spcPts val="0"/>
              </a:spcBef>
              <a:spcAft>
                <a:spcPts val="600"/>
              </a:spcAft>
              <a:buSzPts val="3000"/>
              <a:buFont typeface="Arial"/>
              <a:buChar char="•"/>
            </a:pPr>
            <a:r>
              <a:rPr lang="en-US" sz="2800" b="0" dirty="0">
                <a:solidFill>
                  <a:srgbClr val="000000"/>
                </a:solidFill>
              </a:rPr>
              <a:t>Lukumummi ja -</a:t>
            </a:r>
            <a:r>
              <a:rPr lang="en-US" sz="2800" b="0" dirty="0" err="1">
                <a:solidFill>
                  <a:srgbClr val="000000"/>
                </a:solidFill>
              </a:rPr>
              <a:t>vaari</a:t>
            </a:r>
            <a:r>
              <a:rPr lang="en-US" sz="2800" b="0" dirty="0">
                <a:solidFill>
                  <a:srgbClr val="000000"/>
                </a:solidFill>
              </a:rPr>
              <a:t> -</a:t>
            </a:r>
            <a:r>
              <a:rPr lang="en-US" sz="2800" b="0" dirty="0" err="1">
                <a:solidFill>
                  <a:srgbClr val="000000"/>
                </a:solidFill>
              </a:rPr>
              <a:t>toimintaan</a:t>
            </a:r>
            <a:r>
              <a:rPr lang="en-US" sz="2800" b="0" dirty="0">
                <a:solidFill>
                  <a:srgbClr val="000000"/>
                </a:solidFill>
              </a:rPr>
              <a:t> </a:t>
            </a:r>
            <a:r>
              <a:rPr lang="en-US" sz="2800" b="0" dirty="0" err="1">
                <a:solidFill>
                  <a:srgbClr val="000000"/>
                </a:solidFill>
              </a:rPr>
              <a:t>kuuluu</a:t>
            </a:r>
            <a:r>
              <a:rPr lang="en-US" sz="2800" b="0" dirty="0">
                <a:solidFill>
                  <a:srgbClr val="000000"/>
                </a:solidFill>
              </a:rPr>
              <a:t> </a:t>
            </a:r>
            <a:r>
              <a:rPr lang="en-US" sz="2800" b="0" dirty="0" err="1">
                <a:solidFill>
                  <a:srgbClr val="000000"/>
                </a:solidFill>
              </a:rPr>
              <a:t>tärkeänä</a:t>
            </a:r>
            <a:r>
              <a:rPr lang="en-US" sz="2800" b="0" dirty="0">
                <a:solidFill>
                  <a:srgbClr val="000000"/>
                </a:solidFill>
              </a:rPr>
              <a:t> </a:t>
            </a:r>
            <a:r>
              <a:rPr lang="en-US" sz="2800" b="0" dirty="0" err="1">
                <a:solidFill>
                  <a:srgbClr val="000000"/>
                </a:solidFill>
              </a:rPr>
              <a:t>osana</a:t>
            </a:r>
            <a:r>
              <a:rPr lang="en-US" sz="2800" b="0" dirty="0">
                <a:solidFill>
                  <a:srgbClr val="000000"/>
                </a:solidFill>
              </a:rPr>
              <a:t> </a:t>
            </a:r>
            <a:r>
              <a:rPr lang="en-US" sz="2800" b="0" dirty="0" err="1">
                <a:solidFill>
                  <a:srgbClr val="000000"/>
                </a:solidFill>
              </a:rPr>
              <a:t>vertaistapaamiset</a:t>
            </a:r>
            <a:r>
              <a:rPr lang="en-US" sz="2800" b="0" dirty="0">
                <a:solidFill>
                  <a:srgbClr val="000000"/>
                </a:solidFill>
              </a:rPr>
              <a:t>, </a:t>
            </a:r>
            <a:r>
              <a:rPr lang="en-US" sz="2800" b="0" dirty="0" err="1">
                <a:solidFill>
                  <a:srgbClr val="000000"/>
                </a:solidFill>
              </a:rPr>
              <a:t>joissa</a:t>
            </a:r>
            <a:r>
              <a:rPr lang="en-US" sz="2800" b="0" dirty="0">
                <a:solidFill>
                  <a:srgbClr val="000000"/>
                </a:solidFill>
              </a:rPr>
              <a:t> </a:t>
            </a:r>
            <a:r>
              <a:rPr lang="en-US" sz="2800" b="0" dirty="0" err="1">
                <a:solidFill>
                  <a:srgbClr val="000000"/>
                </a:solidFill>
              </a:rPr>
              <a:t>pääsette</a:t>
            </a:r>
            <a:r>
              <a:rPr lang="en-US" sz="2800" b="0" dirty="0">
                <a:solidFill>
                  <a:srgbClr val="000000"/>
                </a:solidFill>
              </a:rPr>
              <a:t> </a:t>
            </a:r>
            <a:r>
              <a:rPr lang="en-US" sz="2800" b="0" dirty="0" err="1">
                <a:solidFill>
                  <a:srgbClr val="000000"/>
                </a:solidFill>
              </a:rPr>
              <a:t>jakamaan</a:t>
            </a:r>
            <a:r>
              <a:rPr lang="en-US" sz="2800" b="0" dirty="0">
                <a:solidFill>
                  <a:srgbClr val="000000"/>
                </a:solidFill>
              </a:rPr>
              <a:t> </a:t>
            </a:r>
            <a:r>
              <a:rPr lang="en-US" sz="2800" b="0" dirty="0" err="1">
                <a:solidFill>
                  <a:srgbClr val="000000"/>
                </a:solidFill>
              </a:rPr>
              <a:t>kokemuksia</a:t>
            </a:r>
            <a:r>
              <a:rPr lang="en-US" sz="2800" b="0" dirty="0">
                <a:solidFill>
                  <a:srgbClr val="000000"/>
                </a:solidFill>
              </a:rPr>
              <a:t>. </a:t>
            </a:r>
            <a:endParaRPr sz="2800" dirty="0"/>
          </a:p>
          <a:p>
            <a:pPr marL="214308" lvl="0" indent="-214308" algn="l" rtl="0">
              <a:lnSpc>
                <a:spcPct val="100000"/>
              </a:lnSpc>
              <a:spcBef>
                <a:spcPts val="0"/>
              </a:spcBef>
              <a:spcAft>
                <a:spcPts val="600"/>
              </a:spcAft>
              <a:buSzPts val="3000"/>
              <a:buFont typeface="Arial"/>
              <a:buChar char="•"/>
            </a:pPr>
            <a:r>
              <a:rPr lang="en-US" sz="2800" b="0" dirty="0" err="1">
                <a:solidFill>
                  <a:srgbClr val="000000"/>
                </a:solidFill>
              </a:rPr>
              <a:t>Tapaamiset</a:t>
            </a:r>
            <a:r>
              <a:rPr lang="en-US" sz="2800" b="0" dirty="0">
                <a:solidFill>
                  <a:srgbClr val="000000"/>
                </a:solidFill>
              </a:rPr>
              <a:t> </a:t>
            </a:r>
            <a:r>
              <a:rPr lang="en-US" sz="2800" b="0" dirty="0" err="1">
                <a:solidFill>
                  <a:srgbClr val="000000"/>
                </a:solidFill>
              </a:rPr>
              <a:t>ovat</a:t>
            </a:r>
            <a:r>
              <a:rPr lang="en-US" sz="2800" b="0" dirty="0">
                <a:solidFill>
                  <a:srgbClr val="000000"/>
                </a:solidFill>
              </a:rPr>
              <a:t> </a:t>
            </a:r>
            <a:r>
              <a:rPr lang="en-US" sz="2800" b="0" dirty="0" err="1">
                <a:solidFill>
                  <a:srgbClr val="000000"/>
                </a:solidFill>
              </a:rPr>
              <a:t>vapaaehtoisia</a:t>
            </a:r>
            <a:r>
              <a:rPr lang="en-US" sz="2800" b="0" dirty="0">
                <a:solidFill>
                  <a:srgbClr val="000000"/>
                </a:solidFill>
              </a:rPr>
              <a:t>, </a:t>
            </a:r>
            <a:r>
              <a:rPr lang="en-US" sz="2800" b="0" dirty="0" err="1">
                <a:solidFill>
                  <a:srgbClr val="000000"/>
                </a:solidFill>
              </a:rPr>
              <a:t>mutta</a:t>
            </a:r>
            <a:r>
              <a:rPr lang="en-US" sz="2800" b="0" dirty="0">
                <a:solidFill>
                  <a:srgbClr val="000000"/>
                </a:solidFill>
              </a:rPr>
              <a:t> </a:t>
            </a:r>
            <a:r>
              <a:rPr lang="en-US" sz="2800" b="0" dirty="0" err="1">
                <a:solidFill>
                  <a:srgbClr val="000000"/>
                </a:solidFill>
              </a:rPr>
              <a:t>suositeltuja</a:t>
            </a:r>
            <a:r>
              <a:rPr lang="en-US" sz="2800" b="0" dirty="0">
                <a:solidFill>
                  <a:srgbClr val="000000"/>
                </a:solidFill>
              </a:rPr>
              <a:t>.</a:t>
            </a:r>
            <a:endParaRPr sz="2800" dirty="0"/>
          </a:p>
          <a:p>
            <a:pPr marL="214308" lvl="0" indent="-214308" algn="l" rtl="0">
              <a:lnSpc>
                <a:spcPct val="100000"/>
              </a:lnSpc>
              <a:spcBef>
                <a:spcPts val="0"/>
              </a:spcBef>
              <a:spcAft>
                <a:spcPts val="600"/>
              </a:spcAft>
              <a:buSzPts val="3000"/>
              <a:buFont typeface="Arial"/>
              <a:buChar char="•"/>
            </a:pPr>
            <a:r>
              <a:rPr lang="en-US" sz="2800" b="0" dirty="0" err="1">
                <a:solidFill>
                  <a:srgbClr val="000000"/>
                </a:solidFill>
              </a:rPr>
              <a:t>Sopikaa</a:t>
            </a:r>
            <a:r>
              <a:rPr lang="en-US" sz="2800" b="0" dirty="0">
                <a:solidFill>
                  <a:srgbClr val="000000"/>
                </a:solidFill>
              </a:rPr>
              <a:t> </a:t>
            </a:r>
            <a:r>
              <a:rPr lang="en-US" sz="2800" b="0" dirty="0" err="1">
                <a:solidFill>
                  <a:srgbClr val="000000"/>
                </a:solidFill>
              </a:rPr>
              <a:t>paikallisesti</a:t>
            </a:r>
            <a:r>
              <a:rPr lang="en-US" sz="2800" b="0" dirty="0">
                <a:solidFill>
                  <a:srgbClr val="000000"/>
                </a:solidFill>
              </a:rPr>
              <a:t>, </a:t>
            </a:r>
            <a:r>
              <a:rPr lang="en-US" sz="2800" b="0" dirty="0" err="1">
                <a:solidFill>
                  <a:srgbClr val="000000"/>
                </a:solidFill>
              </a:rPr>
              <a:t>kuinka</a:t>
            </a:r>
            <a:r>
              <a:rPr lang="en-US" sz="2800" b="0" dirty="0">
                <a:solidFill>
                  <a:srgbClr val="000000"/>
                </a:solidFill>
              </a:rPr>
              <a:t> </a:t>
            </a:r>
            <a:r>
              <a:rPr lang="en-US" sz="2800" b="0" dirty="0" err="1">
                <a:solidFill>
                  <a:srgbClr val="000000"/>
                </a:solidFill>
              </a:rPr>
              <a:t>usein</a:t>
            </a:r>
            <a:r>
              <a:rPr lang="en-US" sz="2800" b="0" dirty="0">
                <a:solidFill>
                  <a:srgbClr val="000000"/>
                </a:solidFill>
              </a:rPr>
              <a:t> ja </a:t>
            </a:r>
            <a:r>
              <a:rPr lang="en-US" sz="2800" b="0" dirty="0" err="1">
                <a:solidFill>
                  <a:srgbClr val="000000"/>
                </a:solidFill>
              </a:rPr>
              <a:t>millä</a:t>
            </a:r>
            <a:r>
              <a:rPr lang="en-US" sz="2800" b="0" dirty="0">
                <a:solidFill>
                  <a:srgbClr val="000000"/>
                </a:solidFill>
              </a:rPr>
              <a:t> </a:t>
            </a:r>
            <a:r>
              <a:rPr lang="en-US" sz="2800" b="0" dirty="0" err="1">
                <a:solidFill>
                  <a:srgbClr val="000000"/>
                </a:solidFill>
              </a:rPr>
              <a:t>tavoin</a:t>
            </a:r>
            <a:r>
              <a:rPr lang="en-US" sz="2800" b="0" dirty="0">
                <a:solidFill>
                  <a:srgbClr val="000000"/>
                </a:solidFill>
              </a:rPr>
              <a:t> </a:t>
            </a:r>
            <a:r>
              <a:rPr lang="en-US" sz="2800" b="0" dirty="0" err="1">
                <a:solidFill>
                  <a:srgbClr val="000000"/>
                </a:solidFill>
              </a:rPr>
              <a:t>kokoonnutte</a:t>
            </a:r>
            <a:r>
              <a:rPr lang="en-US" sz="2800" b="0" dirty="0">
                <a:solidFill>
                  <a:srgbClr val="000000"/>
                </a:solidFill>
              </a:rPr>
              <a:t>.</a:t>
            </a:r>
            <a:endParaRPr sz="2800" dirty="0"/>
          </a:p>
          <a:p>
            <a:pPr marL="0" lvl="0" indent="0" algn="l" rtl="0">
              <a:lnSpc>
                <a:spcPct val="144000"/>
              </a:lnSpc>
              <a:spcBef>
                <a:spcPts val="0"/>
              </a:spcBef>
              <a:spcAft>
                <a:spcPts val="0"/>
              </a:spcAft>
              <a:buNone/>
            </a:pPr>
            <a:endParaRPr dirty="0"/>
          </a:p>
        </p:txBody>
      </p:sp>
      <p:sp>
        <p:nvSpPr>
          <p:cNvPr id="124" name="Google Shape;124;p1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132" name="Google Shape;132;p11"/>
          <p:cNvPicPr preferRelativeResize="0">
            <a:picLocks noGrp="1"/>
          </p:cNvPicPr>
          <p:nvPr>
            <p:ph type="body" idx="1"/>
          </p:nvPr>
        </p:nvPicPr>
        <p:blipFill rotWithShape="1">
          <a:blip r:embed="rId3">
            <a:alphaModFix/>
          </a:blip>
          <a:srcRect/>
          <a:stretch/>
        </p:blipFill>
        <p:spPr>
          <a:xfrm>
            <a:off x="1069329" y="677960"/>
            <a:ext cx="7156893" cy="5111653"/>
          </a:xfrm>
          <a:prstGeom prst="rect">
            <a:avLst/>
          </a:prstGeom>
          <a:noFill/>
          <a:ln>
            <a:noFill/>
          </a:ln>
        </p:spPr>
      </p:pic>
      <p:sp>
        <p:nvSpPr>
          <p:cNvPr id="133" name="Google Shape;133;p1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a:spLocks noGrp="1"/>
          </p:cNvSpPr>
          <p:nvPr>
            <p:ph type="title"/>
          </p:nvPr>
        </p:nvSpPr>
        <p:spPr>
          <a:xfrm>
            <a:off x="946443" y="539967"/>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Kokemuksia</a:t>
            </a:r>
            <a:endParaRPr/>
          </a:p>
        </p:txBody>
      </p:sp>
      <p:sp>
        <p:nvSpPr>
          <p:cNvPr id="139" name="Google Shape;139;p1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140" name="Google Shape;140;p12"/>
          <p:cNvSpPr/>
          <p:nvPr/>
        </p:nvSpPr>
        <p:spPr>
          <a:xfrm rot="21359259">
            <a:off x="401673" y="2382254"/>
            <a:ext cx="3497117" cy="2494670"/>
          </a:xfrm>
          <a:prstGeom prst="wedgeRoundRectCallout">
            <a:avLst>
              <a:gd name="adj1" fmla="val -20833"/>
              <a:gd name="adj2" fmla="val 62500"/>
              <a:gd name="adj3" fmla="val 0"/>
            </a:avLst>
          </a:prstGeom>
          <a:solidFill>
            <a:schemeClr val="accent3"/>
          </a:solidFill>
          <a:ln w="25400" cap="flat" cmpd="sng">
            <a:solidFill>
              <a:schemeClr val="lt1"/>
            </a:solidFill>
            <a:prstDash val="solid"/>
            <a:round/>
            <a:headEnd type="none" w="sm" len="sm"/>
            <a:tailEnd type="none" w="sm" len="sm"/>
          </a:ln>
          <a:effectLst>
            <a:outerShdw blurRad="38100" dist="25400" dir="54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err="1">
                <a:solidFill>
                  <a:schemeClr val="dk1"/>
                </a:solidFill>
                <a:latin typeface="Calibri"/>
                <a:ea typeface="Calibri"/>
                <a:cs typeface="Calibri"/>
                <a:sym typeface="Calibri"/>
              </a:rPr>
              <a:t>Koulu</a:t>
            </a:r>
            <a:r>
              <a:rPr lang="en-US" sz="2400" b="0" i="0" u="none" strike="noStrike" cap="none" dirty="0">
                <a:solidFill>
                  <a:schemeClr val="dk1"/>
                </a:solidFill>
                <a:latin typeface="Calibri"/>
                <a:ea typeface="Calibri"/>
                <a:cs typeface="Calibri"/>
                <a:sym typeface="Calibri"/>
              </a:rPr>
              <a:t> ja </a:t>
            </a:r>
            <a:r>
              <a:rPr lang="en-US" sz="2400" b="0" i="0" u="none" strike="noStrike" cap="none" dirty="0" err="1">
                <a:solidFill>
                  <a:schemeClr val="dk1"/>
                </a:solidFill>
                <a:latin typeface="Calibri"/>
                <a:ea typeface="Calibri"/>
                <a:cs typeface="Calibri"/>
                <a:sym typeface="Calibri"/>
              </a:rPr>
              <a:t>lapset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tekevät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hyvän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mielen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mieliala</a:t>
            </a:r>
            <a:r>
              <a:rPr lang="en-US" sz="2400" b="0" i="0" u="none" strike="noStrike" cap="none" dirty="0">
                <a:solidFill>
                  <a:schemeClr val="dk1"/>
                </a:solidFill>
                <a:latin typeface="Calibri"/>
                <a:ea typeface="Calibri"/>
                <a:cs typeface="Calibri"/>
                <a:sym typeface="Calibri"/>
              </a:rPr>
              <a:t> on </a:t>
            </a:r>
            <a:r>
              <a:rPr lang="en-US" sz="2400" b="0" i="0" u="none" strike="noStrike" cap="none" dirty="0" err="1">
                <a:solidFill>
                  <a:schemeClr val="dk1"/>
                </a:solidFill>
                <a:latin typeface="Calibri"/>
                <a:ea typeface="Calibri"/>
                <a:cs typeface="Calibri"/>
                <a:sym typeface="Calibri"/>
              </a:rPr>
              <a:t>useana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päivänä</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lukutuokion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jälkeen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korkealla</a:t>
            </a:r>
            <a:r>
              <a:rPr lang="en-US" sz="24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 Lukumummi</a:t>
            </a:r>
            <a:endParaRPr sz="2400" b="0" i="0" u="none" strike="noStrike" cap="none" dirty="0">
              <a:solidFill>
                <a:schemeClr val="dk1"/>
              </a:solidFill>
              <a:latin typeface="Calibri"/>
              <a:ea typeface="Calibri"/>
              <a:cs typeface="Calibri"/>
              <a:sym typeface="Calibri"/>
            </a:endParaRPr>
          </a:p>
        </p:txBody>
      </p:sp>
      <p:sp>
        <p:nvSpPr>
          <p:cNvPr id="141" name="Google Shape;141;p12"/>
          <p:cNvSpPr/>
          <p:nvPr/>
        </p:nvSpPr>
        <p:spPr>
          <a:xfrm rot="490057">
            <a:off x="4449307" y="584768"/>
            <a:ext cx="3529225" cy="2053873"/>
          </a:xfrm>
          <a:prstGeom prst="wedgeRoundRectCallout">
            <a:avLst>
              <a:gd name="adj1" fmla="val -20833"/>
              <a:gd name="adj2" fmla="val 62500"/>
              <a:gd name="adj3" fmla="val 0"/>
            </a:avLst>
          </a:prstGeom>
          <a:solidFill>
            <a:schemeClr val="accent5"/>
          </a:solidFill>
          <a:ln w="25400" cap="flat" cmpd="sng">
            <a:solidFill>
              <a:schemeClr val="lt1"/>
            </a:solidFill>
            <a:prstDash val="solid"/>
            <a:round/>
            <a:headEnd type="none" w="sm" len="sm"/>
            <a:tailEnd type="none" w="sm" len="sm"/>
          </a:ln>
          <a:effectLst>
            <a:outerShdw blurRad="38100" dist="25400" dir="54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err="1">
                <a:solidFill>
                  <a:schemeClr val="tx1"/>
                </a:solidFill>
                <a:latin typeface="Calibri"/>
                <a:ea typeface="Calibri"/>
                <a:cs typeface="Calibri"/>
                <a:sym typeface="Calibri"/>
              </a:rPr>
              <a:t>Lukeminen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oli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niin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että</a:t>
            </a:r>
            <a:r>
              <a:rPr lang="en-US" sz="2400" b="0" i="0" u="none" strike="noStrike" cap="none" dirty="0">
                <a:solidFill>
                  <a:schemeClr val="tx1"/>
                </a:solidFill>
                <a:latin typeface="Calibri"/>
                <a:ea typeface="Calibri"/>
                <a:cs typeface="Calibri"/>
                <a:sym typeface="Calibri"/>
              </a:rPr>
              <a:t> se </a:t>
            </a:r>
            <a:r>
              <a:rPr lang="en-US" sz="2400" b="0" i="0" u="none" strike="noStrike" cap="none" dirty="0" err="1">
                <a:solidFill>
                  <a:schemeClr val="tx1"/>
                </a:solidFill>
                <a:latin typeface="Calibri"/>
                <a:ea typeface="Calibri"/>
                <a:cs typeface="Calibri"/>
                <a:sym typeface="Calibri"/>
              </a:rPr>
              <a:t>ei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sujunut</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Nyt</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kun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olen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lukenut</a:t>
            </a:r>
            <a:r>
              <a:rPr lang="en-US" sz="2400" b="0" i="0" u="none" strike="noStrike" cap="none"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L</a:t>
            </a:r>
            <a:r>
              <a:rPr lang="en-US" sz="2400" b="0" i="0" u="none" strike="noStrike" cap="none" dirty="0" err="1">
                <a:solidFill>
                  <a:schemeClr val="tx1"/>
                </a:solidFill>
                <a:latin typeface="Calibri"/>
                <a:ea typeface="Calibri"/>
                <a:cs typeface="Calibri"/>
                <a:sym typeface="Calibri"/>
              </a:rPr>
              <a:t>ukumummin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kanssa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enää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arvaile</a:t>
            </a:r>
            <a:r>
              <a:rPr lang="en-US" sz="2400" b="0" i="0" u="none" strike="noStrike" cap="none" dirty="0">
                <a:solidFill>
                  <a:schemeClr val="tx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Oppilas</a:t>
            </a:r>
            <a:endParaRPr sz="2400" b="0" i="0" u="none" strike="noStrike" cap="none" dirty="0">
              <a:solidFill>
                <a:schemeClr val="tx1"/>
              </a:solidFill>
              <a:latin typeface="Calibri"/>
              <a:ea typeface="Calibri"/>
              <a:cs typeface="Calibri"/>
              <a:sym typeface="Calibri"/>
            </a:endParaRPr>
          </a:p>
        </p:txBody>
      </p:sp>
      <p:sp>
        <p:nvSpPr>
          <p:cNvPr id="142" name="Google Shape;142;p12"/>
          <p:cNvSpPr/>
          <p:nvPr/>
        </p:nvSpPr>
        <p:spPr>
          <a:xfrm rot="279049">
            <a:off x="4499701" y="3073154"/>
            <a:ext cx="4239779" cy="2406756"/>
          </a:xfrm>
          <a:prstGeom prst="wedgeRoundRectCallout">
            <a:avLst>
              <a:gd name="adj1" fmla="val -20833"/>
              <a:gd name="adj2" fmla="val 62500"/>
              <a:gd name="adj3" fmla="val 0"/>
            </a:avLst>
          </a:prstGeom>
          <a:solidFill>
            <a:schemeClr val="accent6"/>
          </a:solidFill>
          <a:ln w="19050" cap="flat" cmpd="sng">
            <a:solidFill>
              <a:srgbClr val="B46D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a:solidFill>
                  <a:schemeClr val="tx1"/>
                </a:solidFill>
                <a:latin typeface="Calibri"/>
                <a:ea typeface="Calibri"/>
                <a:cs typeface="Calibri"/>
                <a:sym typeface="Calibri"/>
              </a:rPr>
              <a:t>No </a:t>
            </a:r>
            <a:r>
              <a:rPr lang="en-US" sz="2400" b="0" i="0" u="none" strike="noStrike" cap="none" dirty="0" err="1">
                <a:solidFill>
                  <a:schemeClr val="tx1"/>
                </a:solidFill>
                <a:latin typeface="Calibri"/>
                <a:ea typeface="Calibri"/>
                <a:cs typeface="Calibri"/>
                <a:sym typeface="Calibri"/>
              </a:rPr>
              <a:t>mä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haluun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oppia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enemmän</a:t>
            </a:r>
            <a:r>
              <a:rPr lang="en-US" sz="2400" b="0" i="0" u="none" strike="noStrike" cap="none" dirty="0">
                <a:solidFill>
                  <a:schemeClr val="tx1"/>
                </a:solidFill>
                <a:latin typeface="Calibri"/>
                <a:ea typeface="Calibri"/>
                <a:cs typeface="Calibri"/>
                <a:sym typeface="Calibri"/>
              </a:rPr>
              <a:t> ja </a:t>
            </a:r>
            <a:r>
              <a:rPr lang="en-US" sz="2400" b="0" i="0" u="none" strike="noStrike" cap="none" dirty="0" err="1">
                <a:solidFill>
                  <a:schemeClr val="tx1"/>
                </a:solidFill>
                <a:latin typeface="Calibri"/>
                <a:ea typeface="Calibri"/>
                <a:cs typeface="Calibri"/>
                <a:sym typeface="Calibri"/>
              </a:rPr>
              <a:t>harjoittelemalla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tulee</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mestariksi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haluun</a:t>
            </a:r>
            <a:r>
              <a:rPr lang="en-US" sz="2400" b="0" i="0" u="none" strike="noStrike" cap="none" dirty="0">
                <a:solidFill>
                  <a:schemeClr val="tx1"/>
                </a:solidFill>
                <a:latin typeface="Calibri"/>
                <a:ea typeface="Calibri"/>
                <a:cs typeface="Calibri"/>
                <a:sym typeface="Calibri"/>
              </a:rPr>
              <a:t> olla </a:t>
            </a:r>
            <a:r>
              <a:rPr lang="en-US" sz="2400" b="0" i="0" u="none" strike="noStrike" cap="none" dirty="0" err="1">
                <a:solidFill>
                  <a:schemeClr val="tx1"/>
                </a:solidFill>
                <a:latin typeface="Calibri"/>
                <a:ea typeface="Calibri"/>
                <a:cs typeface="Calibri"/>
                <a:sym typeface="Calibri"/>
              </a:rPr>
              <a:t>hyvä</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niinku</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muutkin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Siksi</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mummin</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kanssa</a:t>
            </a: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oli</a:t>
            </a:r>
            <a:r>
              <a:rPr lang="en-US" sz="2400" b="0" i="0" u="none" strike="noStrike" cap="none" dirty="0">
                <a:solidFill>
                  <a:schemeClr val="tx1"/>
                </a:solidFill>
                <a:latin typeface="Calibri"/>
                <a:ea typeface="Calibri"/>
                <a:cs typeface="Calibri"/>
                <a:sym typeface="Calibri"/>
              </a:rPr>
              <a:t> kiva </a:t>
            </a:r>
            <a:r>
              <a:rPr lang="en-US" sz="2400" b="0" i="0" u="none" strike="noStrike" cap="none" dirty="0" err="1">
                <a:solidFill>
                  <a:schemeClr val="tx1"/>
                </a:solidFill>
                <a:latin typeface="Calibri"/>
                <a:ea typeface="Calibri"/>
                <a:cs typeface="Calibri"/>
                <a:sym typeface="Calibri"/>
              </a:rPr>
              <a:t>lukee</a:t>
            </a:r>
            <a:r>
              <a:rPr lang="en-US" sz="2400" b="0" i="0" u="none" strike="noStrike" cap="none" dirty="0">
                <a:solidFill>
                  <a:schemeClr val="tx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dirty="0">
                <a:solidFill>
                  <a:schemeClr val="tx1"/>
                </a:solidFill>
                <a:latin typeface="Calibri"/>
                <a:ea typeface="Calibri"/>
                <a:cs typeface="Calibri"/>
                <a:sym typeface="Calibri"/>
              </a:rPr>
              <a:t>- </a:t>
            </a:r>
            <a:r>
              <a:rPr lang="en-US" sz="2400" b="0" i="0" u="none" strike="noStrike" cap="none" dirty="0" err="1">
                <a:solidFill>
                  <a:schemeClr val="tx1"/>
                </a:solidFill>
                <a:latin typeface="Calibri"/>
                <a:ea typeface="Calibri"/>
                <a:cs typeface="Calibri"/>
                <a:sym typeface="Calibri"/>
              </a:rPr>
              <a:t>Oppilas</a:t>
            </a:r>
            <a:endParaRPr sz="24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title"/>
          </p:nvPr>
        </p:nvSpPr>
        <p:spPr>
          <a:xfrm>
            <a:off x="935441" y="28804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Lukemaan</a:t>
            </a:r>
            <a:r>
              <a:rPr lang="en-US" dirty="0"/>
              <a:t> </a:t>
            </a:r>
            <a:r>
              <a:rPr lang="en-US" dirty="0" err="1"/>
              <a:t>oppiminen</a:t>
            </a:r>
            <a:r>
              <a:rPr lang="en-US" dirty="0"/>
              <a:t> </a:t>
            </a:r>
            <a:r>
              <a:rPr lang="en-US" dirty="0" err="1"/>
              <a:t>Suomessa</a:t>
            </a:r>
            <a:endParaRPr dirty="0"/>
          </a:p>
        </p:txBody>
      </p:sp>
      <p:sp>
        <p:nvSpPr>
          <p:cNvPr id="151" name="Google Shape;151;p13"/>
          <p:cNvSpPr txBox="1">
            <a:spLocks noGrp="1"/>
          </p:cNvSpPr>
          <p:nvPr>
            <p:ph type="body" idx="1"/>
          </p:nvPr>
        </p:nvSpPr>
        <p:spPr>
          <a:xfrm>
            <a:off x="685800" y="1249665"/>
            <a:ext cx="7772400" cy="435867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Font typeface="Arial"/>
              <a:buChar char="•"/>
            </a:pPr>
            <a:r>
              <a:rPr lang="en-US" sz="2800" b="0" dirty="0" err="1">
                <a:solidFill>
                  <a:srgbClr val="000000"/>
                </a:solidFill>
              </a:rPr>
              <a:t>Suomessa</a:t>
            </a:r>
            <a:r>
              <a:rPr lang="en-US" sz="2800" b="0" dirty="0">
                <a:solidFill>
                  <a:srgbClr val="000000"/>
                </a:solidFill>
              </a:rPr>
              <a:t> </a:t>
            </a:r>
            <a:r>
              <a:rPr lang="en-US" sz="2800" b="0" dirty="0" err="1">
                <a:solidFill>
                  <a:srgbClr val="000000"/>
                </a:solidFill>
              </a:rPr>
              <a:t>lapset</a:t>
            </a:r>
            <a:r>
              <a:rPr lang="en-US" sz="2800" b="0" dirty="0">
                <a:solidFill>
                  <a:srgbClr val="000000"/>
                </a:solidFill>
              </a:rPr>
              <a:t> </a:t>
            </a:r>
            <a:r>
              <a:rPr lang="en-US" sz="2800" b="0" dirty="0" err="1">
                <a:solidFill>
                  <a:srgbClr val="000000"/>
                </a:solidFill>
              </a:rPr>
              <a:t>oppivat</a:t>
            </a:r>
            <a:r>
              <a:rPr lang="en-US" sz="2800" b="0" dirty="0">
                <a:solidFill>
                  <a:srgbClr val="000000"/>
                </a:solidFill>
              </a:rPr>
              <a:t> </a:t>
            </a:r>
            <a:r>
              <a:rPr lang="en-US" sz="2800" b="0" dirty="0" err="1">
                <a:solidFill>
                  <a:srgbClr val="000000"/>
                </a:solidFill>
              </a:rPr>
              <a:t>lukemaan</a:t>
            </a:r>
            <a:r>
              <a:rPr lang="en-US" sz="2800" b="0" dirty="0">
                <a:solidFill>
                  <a:srgbClr val="000000"/>
                </a:solidFill>
              </a:rPr>
              <a:t> </a:t>
            </a:r>
            <a:r>
              <a:rPr lang="en-US" sz="2800" b="0" dirty="0" err="1">
                <a:solidFill>
                  <a:srgbClr val="000000"/>
                </a:solidFill>
              </a:rPr>
              <a:t>tarkasti</a:t>
            </a:r>
            <a:r>
              <a:rPr lang="en-US" sz="2800" b="0" dirty="0">
                <a:solidFill>
                  <a:srgbClr val="000000"/>
                </a:solidFill>
              </a:rPr>
              <a:t>, </a:t>
            </a:r>
            <a:r>
              <a:rPr lang="en-US" sz="2800" b="0" dirty="0" err="1">
                <a:solidFill>
                  <a:srgbClr val="000000"/>
                </a:solidFill>
              </a:rPr>
              <a:t>mutta</a:t>
            </a:r>
            <a:r>
              <a:rPr lang="en-US" sz="2800" b="0" dirty="0">
                <a:solidFill>
                  <a:srgbClr val="000000"/>
                </a:solidFill>
              </a:rPr>
              <a:t> </a:t>
            </a:r>
            <a:r>
              <a:rPr lang="en-US" sz="2800" b="0" dirty="0" err="1">
                <a:solidFill>
                  <a:srgbClr val="000000"/>
                </a:solidFill>
              </a:rPr>
              <a:t>osa</a:t>
            </a:r>
            <a:r>
              <a:rPr lang="en-US" sz="2800" b="0" dirty="0">
                <a:solidFill>
                  <a:srgbClr val="000000"/>
                </a:solidFill>
              </a:rPr>
              <a:t> </a:t>
            </a:r>
            <a:r>
              <a:rPr lang="en-US" sz="2800" b="0" dirty="0" err="1">
                <a:solidFill>
                  <a:srgbClr val="000000"/>
                </a:solidFill>
              </a:rPr>
              <a:t>jää</a:t>
            </a:r>
            <a:r>
              <a:rPr lang="en-US" sz="2800" b="0" dirty="0">
                <a:solidFill>
                  <a:srgbClr val="000000"/>
                </a:solidFill>
              </a:rPr>
              <a:t> </a:t>
            </a:r>
            <a:r>
              <a:rPr lang="en-US" sz="2800" b="0" dirty="0" err="1">
                <a:solidFill>
                  <a:srgbClr val="000000"/>
                </a:solidFill>
              </a:rPr>
              <a:t>hitaiksi</a:t>
            </a:r>
            <a:r>
              <a:rPr lang="en-US" sz="2800" b="0" dirty="0">
                <a:solidFill>
                  <a:srgbClr val="000000"/>
                </a:solidFill>
              </a:rPr>
              <a:t> </a:t>
            </a:r>
            <a:r>
              <a:rPr lang="en-US" sz="2800" b="0" dirty="0" err="1">
                <a:solidFill>
                  <a:srgbClr val="000000"/>
                </a:solidFill>
              </a:rPr>
              <a:t>lukijoiksi</a:t>
            </a:r>
            <a:r>
              <a:rPr lang="en-US" sz="2800" b="0" dirty="0">
                <a:solidFill>
                  <a:srgbClr val="000000"/>
                </a:solidFill>
              </a:rPr>
              <a:t>. </a:t>
            </a:r>
            <a:endParaRPr sz="2800" dirty="0"/>
          </a:p>
          <a:p>
            <a:pPr marL="228600" lvl="0" indent="-228600" algn="l" rtl="0">
              <a:lnSpc>
                <a:spcPct val="90000"/>
              </a:lnSpc>
              <a:spcBef>
                <a:spcPts val="1000"/>
              </a:spcBef>
              <a:spcAft>
                <a:spcPts val="0"/>
              </a:spcAft>
              <a:buClr>
                <a:srgbClr val="000000"/>
              </a:buClr>
              <a:buSzPts val="2400"/>
              <a:buFont typeface="Arial"/>
              <a:buChar char="•"/>
            </a:pPr>
            <a:r>
              <a:rPr lang="en-US" sz="2800" b="0" dirty="0">
                <a:solidFill>
                  <a:srgbClr val="000000"/>
                </a:solidFill>
              </a:rPr>
              <a:t>Jos </a:t>
            </a:r>
            <a:r>
              <a:rPr lang="en-US" sz="2800" b="0" dirty="0" err="1">
                <a:solidFill>
                  <a:srgbClr val="000000"/>
                </a:solidFill>
              </a:rPr>
              <a:t>lukeminen</a:t>
            </a:r>
            <a:r>
              <a:rPr lang="en-US" sz="2800" b="0" dirty="0">
                <a:solidFill>
                  <a:srgbClr val="000000"/>
                </a:solidFill>
              </a:rPr>
              <a:t> on </a:t>
            </a:r>
            <a:r>
              <a:rPr lang="en-US" sz="2800" b="0" dirty="0" err="1">
                <a:solidFill>
                  <a:srgbClr val="000000"/>
                </a:solidFill>
              </a:rPr>
              <a:t>takkuista</a:t>
            </a:r>
            <a:r>
              <a:rPr lang="en-US" sz="2800" b="0" dirty="0">
                <a:solidFill>
                  <a:srgbClr val="000000"/>
                </a:solidFill>
              </a:rPr>
              <a:t>, </a:t>
            </a:r>
            <a:r>
              <a:rPr lang="en-US" sz="2800" b="0" dirty="0" err="1">
                <a:solidFill>
                  <a:srgbClr val="000000"/>
                </a:solidFill>
              </a:rPr>
              <a:t>koulunkäynnistä</a:t>
            </a:r>
            <a:r>
              <a:rPr lang="en-US" sz="2800" b="0" dirty="0">
                <a:solidFill>
                  <a:srgbClr val="000000"/>
                </a:solidFill>
              </a:rPr>
              <a:t> </a:t>
            </a:r>
            <a:r>
              <a:rPr lang="en-US" sz="2800" b="0" dirty="0" err="1">
                <a:solidFill>
                  <a:srgbClr val="000000"/>
                </a:solidFill>
              </a:rPr>
              <a:t>tulee</a:t>
            </a:r>
            <a:r>
              <a:rPr lang="en-US" sz="2800" b="0" dirty="0">
                <a:solidFill>
                  <a:srgbClr val="000000"/>
                </a:solidFill>
              </a:rPr>
              <a:t> </a:t>
            </a:r>
            <a:r>
              <a:rPr lang="en-US" sz="2800" b="0" dirty="0" err="1">
                <a:solidFill>
                  <a:srgbClr val="000000"/>
                </a:solidFill>
              </a:rPr>
              <a:t>työlästä</a:t>
            </a:r>
            <a:r>
              <a:rPr lang="en-US" sz="2800" b="0" dirty="0">
                <a:solidFill>
                  <a:srgbClr val="000000"/>
                </a:solidFill>
              </a:rPr>
              <a:t> ja </a:t>
            </a:r>
            <a:r>
              <a:rPr lang="en-US" sz="2800" b="0" dirty="0" err="1">
                <a:solidFill>
                  <a:srgbClr val="000000"/>
                </a:solidFill>
              </a:rPr>
              <a:t>innostus</a:t>
            </a:r>
            <a:r>
              <a:rPr lang="en-US" sz="2800" b="0" dirty="0">
                <a:solidFill>
                  <a:srgbClr val="000000"/>
                </a:solidFill>
              </a:rPr>
              <a:t> </a:t>
            </a:r>
            <a:r>
              <a:rPr lang="en-US" sz="2800" b="0" dirty="0" err="1">
                <a:solidFill>
                  <a:srgbClr val="000000"/>
                </a:solidFill>
              </a:rPr>
              <a:t>vapaa-ajan</a:t>
            </a:r>
            <a:r>
              <a:rPr lang="en-US" sz="2800" b="0" dirty="0">
                <a:solidFill>
                  <a:srgbClr val="000000"/>
                </a:solidFill>
              </a:rPr>
              <a:t> </a:t>
            </a:r>
            <a:r>
              <a:rPr lang="en-US" sz="2800" b="0" dirty="0" err="1">
                <a:solidFill>
                  <a:srgbClr val="000000"/>
                </a:solidFill>
              </a:rPr>
              <a:t>lukemiseen</a:t>
            </a:r>
            <a:r>
              <a:rPr lang="en-US" sz="2800" b="0" dirty="0">
                <a:solidFill>
                  <a:srgbClr val="000000"/>
                </a:solidFill>
              </a:rPr>
              <a:t> </a:t>
            </a:r>
            <a:r>
              <a:rPr lang="en-US" sz="2800" b="0" dirty="0" err="1">
                <a:solidFill>
                  <a:srgbClr val="000000"/>
                </a:solidFill>
              </a:rPr>
              <a:t>usein</a:t>
            </a:r>
            <a:r>
              <a:rPr lang="en-US" sz="2800" b="0" dirty="0">
                <a:solidFill>
                  <a:srgbClr val="000000"/>
                </a:solidFill>
              </a:rPr>
              <a:t> </a:t>
            </a:r>
            <a:r>
              <a:rPr lang="en-US" sz="2800" b="0" dirty="0" err="1">
                <a:solidFill>
                  <a:srgbClr val="000000"/>
                </a:solidFill>
              </a:rPr>
              <a:t>laskee</a:t>
            </a:r>
            <a:r>
              <a:rPr lang="en-US" sz="2800" b="0" dirty="0">
                <a:solidFill>
                  <a:srgbClr val="000000"/>
                </a:solidFill>
              </a:rPr>
              <a:t>.</a:t>
            </a:r>
            <a:endParaRPr sz="2800" dirty="0"/>
          </a:p>
          <a:p>
            <a:pPr marL="228600" lvl="0" indent="-228600" algn="l" rtl="0">
              <a:lnSpc>
                <a:spcPct val="90000"/>
              </a:lnSpc>
              <a:spcBef>
                <a:spcPts val="1000"/>
              </a:spcBef>
              <a:spcAft>
                <a:spcPts val="0"/>
              </a:spcAft>
              <a:buClr>
                <a:srgbClr val="000000"/>
              </a:buClr>
              <a:buSzPts val="2400"/>
              <a:buFont typeface="Arial"/>
              <a:buChar char="•"/>
            </a:pPr>
            <a:r>
              <a:rPr lang="en-US" sz="2800" b="0" dirty="0" err="1">
                <a:solidFill>
                  <a:srgbClr val="000000"/>
                </a:solidFill>
              </a:rPr>
              <a:t>Lukivaikeutta</a:t>
            </a:r>
            <a:r>
              <a:rPr lang="en-US" sz="2800" b="0" dirty="0">
                <a:solidFill>
                  <a:srgbClr val="000000"/>
                </a:solidFill>
              </a:rPr>
              <a:t> on </a:t>
            </a:r>
            <a:r>
              <a:rPr lang="en-US" sz="2800" b="0" dirty="0" err="1">
                <a:solidFill>
                  <a:srgbClr val="000000"/>
                </a:solidFill>
              </a:rPr>
              <a:t>noin</a:t>
            </a:r>
            <a:r>
              <a:rPr lang="en-US" sz="2800" b="0" dirty="0">
                <a:solidFill>
                  <a:srgbClr val="000000"/>
                </a:solidFill>
              </a:rPr>
              <a:t> 5-10% </a:t>
            </a:r>
            <a:r>
              <a:rPr lang="en-US" sz="2800" b="0" dirty="0" err="1">
                <a:solidFill>
                  <a:srgbClr val="000000"/>
                </a:solidFill>
              </a:rPr>
              <a:t>oppilaista</a:t>
            </a:r>
            <a:r>
              <a:rPr lang="en-US" sz="2800" b="0" dirty="0">
                <a:solidFill>
                  <a:srgbClr val="000000"/>
                </a:solidFill>
              </a:rPr>
              <a:t> – </a:t>
            </a:r>
            <a:r>
              <a:rPr lang="en-US" sz="2800" b="0" dirty="0" err="1">
                <a:solidFill>
                  <a:srgbClr val="000000"/>
                </a:solidFill>
              </a:rPr>
              <a:t>joka</a:t>
            </a:r>
            <a:r>
              <a:rPr lang="en-US" sz="2800" b="0" dirty="0">
                <a:solidFill>
                  <a:srgbClr val="000000"/>
                </a:solidFill>
              </a:rPr>
              <a:t> </a:t>
            </a:r>
            <a:r>
              <a:rPr lang="en-US" sz="2800" b="0" dirty="0" err="1">
                <a:solidFill>
                  <a:srgbClr val="000000"/>
                </a:solidFill>
              </a:rPr>
              <a:t>koululuokalla</a:t>
            </a:r>
            <a:r>
              <a:rPr lang="en-US" sz="2800" b="0" dirty="0">
                <a:solidFill>
                  <a:srgbClr val="000000"/>
                </a:solidFill>
              </a:rPr>
              <a:t> on </a:t>
            </a:r>
            <a:r>
              <a:rPr lang="en-US" sz="2800" b="0" dirty="0" err="1">
                <a:solidFill>
                  <a:srgbClr val="000000"/>
                </a:solidFill>
              </a:rPr>
              <a:t>vähintään</a:t>
            </a:r>
            <a:r>
              <a:rPr lang="en-US" sz="2800" b="0" dirty="0">
                <a:solidFill>
                  <a:srgbClr val="000000"/>
                </a:solidFill>
              </a:rPr>
              <a:t> </a:t>
            </a:r>
            <a:r>
              <a:rPr lang="en-US" sz="2800" b="0" dirty="0" err="1">
                <a:solidFill>
                  <a:srgbClr val="000000"/>
                </a:solidFill>
              </a:rPr>
              <a:t>yksi</a:t>
            </a:r>
            <a:r>
              <a:rPr lang="en-US" sz="2800" b="0" dirty="0">
                <a:solidFill>
                  <a:srgbClr val="000000"/>
                </a:solidFill>
              </a:rPr>
              <a:t>, </a:t>
            </a:r>
            <a:r>
              <a:rPr lang="en-US" sz="2800" b="0" dirty="0" err="1">
                <a:solidFill>
                  <a:srgbClr val="000000"/>
                </a:solidFill>
              </a:rPr>
              <a:t>jolle</a:t>
            </a:r>
            <a:r>
              <a:rPr lang="en-US" sz="2800" b="0" dirty="0">
                <a:solidFill>
                  <a:srgbClr val="000000"/>
                </a:solidFill>
              </a:rPr>
              <a:t> </a:t>
            </a:r>
            <a:r>
              <a:rPr lang="en-US" sz="2800" b="0" dirty="0" err="1">
                <a:solidFill>
                  <a:srgbClr val="000000"/>
                </a:solidFill>
              </a:rPr>
              <a:t>lukeminen</a:t>
            </a:r>
            <a:r>
              <a:rPr lang="en-US" sz="2800" b="0" dirty="0">
                <a:solidFill>
                  <a:srgbClr val="000000"/>
                </a:solidFill>
              </a:rPr>
              <a:t> on </a:t>
            </a:r>
            <a:r>
              <a:rPr lang="en-US" sz="2800" b="0" dirty="0" err="1">
                <a:solidFill>
                  <a:srgbClr val="000000"/>
                </a:solidFill>
              </a:rPr>
              <a:t>haastavaa</a:t>
            </a:r>
            <a:r>
              <a:rPr lang="en-US" sz="2800" b="0" dirty="0">
                <a:solidFill>
                  <a:srgbClr val="000000"/>
                </a:solidFill>
              </a:rPr>
              <a:t>. </a:t>
            </a:r>
          </a:p>
          <a:p>
            <a:pPr marL="685800" lvl="1" indent="-228600">
              <a:lnSpc>
                <a:spcPct val="90000"/>
              </a:lnSpc>
              <a:spcBef>
                <a:spcPts val="1000"/>
              </a:spcBef>
              <a:buClr>
                <a:srgbClr val="000000"/>
              </a:buClr>
              <a:buSzPts val="2400"/>
              <a:buFont typeface="Arial"/>
              <a:buChar char="•"/>
            </a:pPr>
            <a:r>
              <a:rPr lang="en-US" sz="2400" dirty="0" err="1">
                <a:solidFill>
                  <a:srgbClr val="000000"/>
                </a:solidFill>
              </a:rPr>
              <a:t>Lukemisen</a:t>
            </a:r>
            <a:r>
              <a:rPr lang="en-US" sz="2400" dirty="0">
                <a:solidFill>
                  <a:srgbClr val="000000"/>
                </a:solidFill>
              </a:rPr>
              <a:t> </a:t>
            </a:r>
            <a:r>
              <a:rPr lang="en-US" sz="2400" dirty="0" err="1">
                <a:solidFill>
                  <a:srgbClr val="000000"/>
                </a:solidFill>
              </a:rPr>
              <a:t>haasteet</a:t>
            </a:r>
            <a:r>
              <a:rPr lang="en-US" sz="2400" dirty="0">
                <a:solidFill>
                  <a:srgbClr val="000000"/>
                </a:solidFill>
              </a:rPr>
              <a:t> </a:t>
            </a:r>
            <a:r>
              <a:rPr lang="en-US" sz="2400" dirty="0" err="1">
                <a:solidFill>
                  <a:srgbClr val="000000"/>
                </a:solidFill>
              </a:rPr>
              <a:t>eivät</a:t>
            </a:r>
            <a:r>
              <a:rPr lang="en-US" sz="2400" dirty="0">
                <a:solidFill>
                  <a:srgbClr val="000000"/>
                </a:solidFill>
              </a:rPr>
              <a:t> </a:t>
            </a:r>
            <a:r>
              <a:rPr lang="en-US" sz="2400" dirty="0" err="1">
                <a:solidFill>
                  <a:srgbClr val="000000"/>
                </a:solidFill>
              </a:rPr>
              <a:t>rajoitu</a:t>
            </a:r>
            <a:r>
              <a:rPr lang="en-US" sz="2400" dirty="0">
                <a:solidFill>
                  <a:srgbClr val="000000"/>
                </a:solidFill>
              </a:rPr>
              <a:t> vain </a:t>
            </a:r>
            <a:r>
              <a:rPr lang="en-US" sz="2400" dirty="0" err="1">
                <a:solidFill>
                  <a:srgbClr val="000000"/>
                </a:solidFill>
              </a:rPr>
              <a:t>lukivaikeuteen</a:t>
            </a:r>
            <a:r>
              <a:rPr lang="en-US" sz="2400" dirty="0">
                <a:solidFill>
                  <a:srgbClr val="000000"/>
                </a:solidFill>
              </a:rPr>
              <a:t>. </a:t>
            </a:r>
            <a:r>
              <a:rPr lang="en-US" sz="2400" dirty="0" err="1">
                <a:solidFill>
                  <a:srgbClr val="000000"/>
                </a:solidFill>
              </a:rPr>
              <a:t>V</a:t>
            </a:r>
            <a:r>
              <a:rPr lang="en-US" sz="2400" b="0" dirty="0" err="1">
                <a:solidFill>
                  <a:srgbClr val="000000"/>
                </a:solidFill>
              </a:rPr>
              <a:t>uoden</a:t>
            </a:r>
            <a:r>
              <a:rPr lang="en-US" sz="2400" b="0" dirty="0">
                <a:solidFill>
                  <a:srgbClr val="000000"/>
                </a:solidFill>
              </a:rPr>
              <a:t> 2021 PIRLS-</a:t>
            </a:r>
            <a:r>
              <a:rPr lang="en-US" sz="2400" b="0" dirty="0" err="1">
                <a:solidFill>
                  <a:srgbClr val="000000"/>
                </a:solidFill>
              </a:rPr>
              <a:t>tutkimuksessa</a:t>
            </a:r>
            <a:r>
              <a:rPr lang="en-US" sz="2400" b="0" dirty="0">
                <a:solidFill>
                  <a:srgbClr val="000000"/>
                </a:solidFill>
              </a:rPr>
              <a:t> </a:t>
            </a:r>
            <a:r>
              <a:rPr lang="en-US" sz="2400" b="0" dirty="0" err="1">
                <a:solidFill>
                  <a:srgbClr val="000000"/>
                </a:solidFill>
              </a:rPr>
              <a:t>jopa</a:t>
            </a:r>
            <a:r>
              <a:rPr lang="en-US" sz="2400" b="0" dirty="0">
                <a:solidFill>
                  <a:srgbClr val="000000"/>
                </a:solidFill>
              </a:rPr>
              <a:t> 16 </a:t>
            </a:r>
            <a:r>
              <a:rPr lang="en-US" sz="2400" b="0" dirty="0" err="1">
                <a:solidFill>
                  <a:srgbClr val="000000"/>
                </a:solidFill>
              </a:rPr>
              <a:t>prosentilla</a:t>
            </a:r>
            <a:r>
              <a:rPr lang="en-US" sz="2400" b="0" dirty="0">
                <a:solidFill>
                  <a:srgbClr val="000000"/>
                </a:solidFill>
              </a:rPr>
              <a:t> 4.-luokkalaisista </a:t>
            </a:r>
            <a:r>
              <a:rPr lang="fi-FI" sz="2400" b="0" dirty="0">
                <a:solidFill>
                  <a:srgbClr val="000000"/>
                </a:solidFill>
              </a:rPr>
              <a:t>oli heikko tai erittäin heikko lukutaito.</a:t>
            </a:r>
            <a:endParaRPr sz="2400" dirty="0"/>
          </a:p>
          <a:p>
            <a:pPr marL="228600" lvl="0" indent="-76200" algn="l" rtl="0">
              <a:lnSpc>
                <a:spcPct val="90000"/>
              </a:lnSpc>
              <a:spcBef>
                <a:spcPts val="1000"/>
              </a:spcBef>
              <a:spcAft>
                <a:spcPts val="0"/>
              </a:spcAft>
              <a:buClr>
                <a:schemeClr val="dk1"/>
              </a:buClr>
              <a:buSzPts val="2400"/>
              <a:buFont typeface="Arial"/>
              <a:buNone/>
            </a:pPr>
            <a:endParaRPr sz="2400" b="0" dirty="0">
              <a:solidFill>
                <a:srgbClr val="000000"/>
              </a:solidFill>
            </a:endParaRPr>
          </a:p>
          <a:p>
            <a:pPr marL="0" lvl="0" indent="0" algn="l" rtl="0">
              <a:lnSpc>
                <a:spcPct val="150000"/>
              </a:lnSpc>
              <a:spcBef>
                <a:spcPts val="0"/>
              </a:spcBef>
              <a:spcAft>
                <a:spcPts val="0"/>
              </a:spcAft>
              <a:buNone/>
            </a:pPr>
            <a:endParaRPr sz="2400" dirty="0"/>
          </a:p>
        </p:txBody>
      </p:sp>
      <p:sp>
        <p:nvSpPr>
          <p:cNvPr id="152" name="Google Shape;152;p1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38190DB-32B4-41DD-AF59-CEB99C7AA621}"/>
              </a:ext>
            </a:extLst>
          </p:cNvPr>
          <p:cNvSpPr>
            <a:spLocks noGrp="1"/>
          </p:cNvSpPr>
          <p:nvPr>
            <p:ph type="body" idx="1"/>
          </p:nvPr>
        </p:nvSpPr>
        <p:spPr>
          <a:xfrm>
            <a:off x="685800" y="1843372"/>
            <a:ext cx="7772400" cy="3892550"/>
          </a:xfrm>
        </p:spPr>
        <p:txBody>
          <a:bodyPr/>
          <a:lstStyle/>
          <a:p>
            <a:pPr algn="ctr"/>
            <a:r>
              <a:rPr lang="fi-FI" sz="3600" dirty="0"/>
              <a:t>Lukumummien ja –vaarien apu on siis korvaamatonta! </a:t>
            </a:r>
          </a:p>
        </p:txBody>
      </p:sp>
    </p:spTree>
    <p:extLst>
      <p:ext uri="{BB962C8B-B14F-4D97-AF65-F5344CB8AC3E}">
        <p14:creationId xmlns:p14="http://schemas.microsoft.com/office/powerpoint/2010/main" val="285020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Sujuva lukeminen on </a:t>
            </a:r>
            <a:endParaRPr/>
          </a:p>
        </p:txBody>
      </p:sp>
      <p:sp>
        <p:nvSpPr>
          <p:cNvPr id="159" name="Google Shape;159;p14"/>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3000"/>
              <a:buFont typeface="Arial"/>
              <a:buChar char="•"/>
            </a:pPr>
            <a:r>
              <a:rPr lang="en-US" sz="2800" b="0" dirty="0" err="1"/>
              <a:t>Tarkkaa</a:t>
            </a:r>
            <a:endParaRPr sz="2800" dirty="0"/>
          </a:p>
          <a:p>
            <a:pPr marL="342900" lvl="0" indent="-342900" algn="l" rtl="0">
              <a:lnSpc>
                <a:spcPct val="150000"/>
              </a:lnSpc>
              <a:spcBef>
                <a:spcPts val="0"/>
              </a:spcBef>
              <a:spcAft>
                <a:spcPts val="0"/>
              </a:spcAft>
              <a:buSzPts val="3000"/>
              <a:buFont typeface="Arial"/>
              <a:buChar char="•"/>
            </a:pPr>
            <a:r>
              <a:rPr lang="en-US" sz="2800" b="0" dirty="0" err="1"/>
              <a:t>Nopeaa</a:t>
            </a:r>
            <a:r>
              <a:rPr lang="en-US" sz="2800" b="0" dirty="0"/>
              <a:t> ja </a:t>
            </a:r>
            <a:r>
              <a:rPr lang="en-US" sz="2800" b="0" dirty="0" err="1"/>
              <a:t>automaattista</a:t>
            </a:r>
            <a:endParaRPr sz="2800" dirty="0"/>
          </a:p>
          <a:p>
            <a:pPr marL="342900" lvl="0" indent="-342900" algn="l" rtl="0">
              <a:lnSpc>
                <a:spcPct val="150000"/>
              </a:lnSpc>
              <a:spcBef>
                <a:spcPts val="0"/>
              </a:spcBef>
              <a:spcAft>
                <a:spcPts val="0"/>
              </a:spcAft>
              <a:buSzPts val="3000"/>
              <a:buFont typeface="Arial"/>
              <a:buChar char="•"/>
            </a:pPr>
            <a:r>
              <a:rPr lang="en-US" sz="2800" b="0" dirty="0" err="1"/>
              <a:t>Ilmeikästä</a:t>
            </a:r>
            <a:endParaRPr sz="2800" dirty="0"/>
          </a:p>
          <a:p>
            <a:pPr marL="0" lvl="0" indent="0" algn="l" rtl="0">
              <a:lnSpc>
                <a:spcPct val="150000"/>
              </a:lnSpc>
              <a:spcBef>
                <a:spcPts val="0"/>
              </a:spcBef>
              <a:spcAft>
                <a:spcPts val="0"/>
              </a:spcAft>
              <a:buNone/>
            </a:pPr>
            <a:endParaRPr sz="2400" dirty="0"/>
          </a:p>
          <a:p>
            <a:pPr marL="0" lvl="0" indent="0" algn="ctr" rtl="0">
              <a:lnSpc>
                <a:spcPct val="150000"/>
              </a:lnSpc>
              <a:spcBef>
                <a:spcPts val="0"/>
              </a:spcBef>
              <a:spcAft>
                <a:spcPts val="0"/>
              </a:spcAft>
              <a:buNone/>
            </a:pPr>
            <a:r>
              <a:rPr lang="en-US" sz="2400" b="0" dirty="0">
                <a:solidFill>
                  <a:srgbClr val="E50053"/>
                </a:solidFill>
              </a:rPr>
              <a:t>Kun </a:t>
            </a:r>
            <a:r>
              <a:rPr lang="en-US" sz="2400" b="0" dirty="0" err="1">
                <a:solidFill>
                  <a:srgbClr val="E50053"/>
                </a:solidFill>
              </a:rPr>
              <a:t>lukee</a:t>
            </a:r>
            <a:r>
              <a:rPr lang="en-US" sz="2400" b="0" dirty="0">
                <a:solidFill>
                  <a:srgbClr val="E50053"/>
                </a:solidFill>
              </a:rPr>
              <a:t> </a:t>
            </a:r>
            <a:r>
              <a:rPr lang="en-US" sz="2400" b="0" dirty="0" err="1">
                <a:solidFill>
                  <a:srgbClr val="E50053"/>
                </a:solidFill>
              </a:rPr>
              <a:t>sujuvasti</a:t>
            </a:r>
            <a:r>
              <a:rPr lang="en-US" sz="2400" b="0" dirty="0">
                <a:solidFill>
                  <a:srgbClr val="E50053"/>
                </a:solidFill>
              </a:rPr>
              <a:t>, </a:t>
            </a:r>
            <a:r>
              <a:rPr lang="en-US" sz="2400" b="0" dirty="0" err="1">
                <a:solidFill>
                  <a:srgbClr val="E50053"/>
                </a:solidFill>
              </a:rPr>
              <a:t>pystyy</a:t>
            </a:r>
            <a:r>
              <a:rPr lang="en-US" sz="2400" b="0" dirty="0">
                <a:solidFill>
                  <a:srgbClr val="E50053"/>
                </a:solidFill>
              </a:rPr>
              <a:t> </a:t>
            </a:r>
            <a:r>
              <a:rPr lang="en-US" sz="2400" b="0" dirty="0" err="1">
                <a:solidFill>
                  <a:srgbClr val="E50053"/>
                </a:solidFill>
              </a:rPr>
              <a:t>saamaan</a:t>
            </a:r>
            <a:r>
              <a:rPr lang="en-US" sz="2400" b="0" dirty="0">
                <a:solidFill>
                  <a:srgbClr val="E50053"/>
                </a:solidFill>
              </a:rPr>
              <a:t> </a:t>
            </a:r>
            <a:r>
              <a:rPr lang="en-US" sz="2400" b="0" dirty="0" err="1">
                <a:solidFill>
                  <a:srgbClr val="E50053"/>
                </a:solidFill>
              </a:rPr>
              <a:t>selvää</a:t>
            </a:r>
            <a:r>
              <a:rPr lang="en-US" sz="2400" b="0" dirty="0">
                <a:solidFill>
                  <a:srgbClr val="E50053"/>
                </a:solidFill>
              </a:rPr>
              <a:t> </a:t>
            </a:r>
            <a:r>
              <a:rPr lang="en-US" sz="2400" b="0" dirty="0" err="1">
                <a:solidFill>
                  <a:srgbClr val="E50053"/>
                </a:solidFill>
              </a:rPr>
              <a:t>tekstistä</a:t>
            </a:r>
            <a:r>
              <a:rPr lang="en-US" sz="2400" b="0" dirty="0">
                <a:solidFill>
                  <a:srgbClr val="E50053"/>
                </a:solidFill>
              </a:rPr>
              <a:t> </a:t>
            </a:r>
            <a:br>
              <a:rPr lang="en-US" sz="2400" b="0" dirty="0">
                <a:solidFill>
                  <a:srgbClr val="E50053"/>
                </a:solidFill>
              </a:rPr>
            </a:br>
            <a:r>
              <a:rPr lang="en-US" sz="2400" b="0" dirty="0">
                <a:solidFill>
                  <a:srgbClr val="E50053"/>
                </a:solidFill>
              </a:rPr>
              <a:t>ja </a:t>
            </a:r>
            <a:r>
              <a:rPr lang="en-US" sz="2400" b="0" dirty="0" err="1">
                <a:solidFill>
                  <a:srgbClr val="E50053"/>
                </a:solidFill>
              </a:rPr>
              <a:t>voi</a:t>
            </a:r>
            <a:r>
              <a:rPr lang="en-US" sz="2400" b="0" dirty="0">
                <a:solidFill>
                  <a:srgbClr val="E50053"/>
                </a:solidFill>
              </a:rPr>
              <a:t> </a:t>
            </a:r>
            <a:r>
              <a:rPr lang="en-US" sz="2400" b="0" dirty="0" err="1">
                <a:solidFill>
                  <a:srgbClr val="E50053"/>
                </a:solidFill>
              </a:rPr>
              <a:t>ymmärtää</a:t>
            </a:r>
            <a:r>
              <a:rPr lang="en-US" sz="2400" b="0" dirty="0">
                <a:solidFill>
                  <a:srgbClr val="E50053"/>
                </a:solidFill>
              </a:rPr>
              <a:t> </a:t>
            </a:r>
            <a:r>
              <a:rPr lang="en-US" sz="2400" b="0" dirty="0" err="1">
                <a:solidFill>
                  <a:srgbClr val="E50053"/>
                </a:solidFill>
              </a:rPr>
              <a:t>lukemaansa</a:t>
            </a:r>
            <a:r>
              <a:rPr lang="en-US" sz="2400" b="0" dirty="0">
                <a:solidFill>
                  <a:srgbClr val="E50053"/>
                </a:solidFill>
              </a:rPr>
              <a:t>.</a:t>
            </a:r>
            <a:endParaRPr dirty="0"/>
          </a:p>
          <a:p>
            <a:pPr marL="0" lvl="0" indent="0" algn="l" rtl="0">
              <a:lnSpc>
                <a:spcPct val="144000"/>
              </a:lnSpc>
              <a:spcBef>
                <a:spcPts val="0"/>
              </a:spcBef>
              <a:spcAft>
                <a:spcPts val="0"/>
              </a:spcAft>
              <a:buNone/>
            </a:pPr>
            <a:endParaRPr dirty="0"/>
          </a:p>
        </p:txBody>
      </p:sp>
      <p:sp>
        <p:nvSpPr>
          <p:cNvPr id="160" name="Google Shape;160;p1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a:spLocks noGrp="1"/>
          </p:cNvSpPr>
          <p:nvPr>
            <p:ph type="title"/>
          </p:nvPr>
        </p:nvSpPr>
        <p:spPr>
          <a:xfrm>
            <a:off x="946443" y="617696"/>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Epäsujuva lukeminen</a:t>
            </a:r>
            <a:endParaRPr/>
          </a:p>
        </p:txBody>
      </p:sp>
      <p:sp>
        <p:nvSpPr>
          <p:cNvPr id="167" name="Google Shape;167;p15"/>
          <p:cNvSpPr txBox="1">
            <a:spLocks noGrp="1"/>
          </p:cNvSpPr>
          <p:nvPr>
            <p:ph type="body" idx="1"/>
          </p:nvPr>
        </p:nvSpPr>
        <p:spPr>
          <a:xfrm>
            <a:off x="685800" y="1705118"/>
            <a:ext cx="7772400" cy="38925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3000"/>
              <a:buFont typeface="Arial" panose="020B0604020202020204" pitchFamily="34" charset="0"/>
              <a:buChar char="•"/>
            </a:pPr>
            <a:r>
              <a:rPr lang="en-US" sz="2400" b="0" dirty="0" err="1"/>
              <a:t>Epäsujuva</a:t>
            </a:r>
            <a:r>
              <a:rPr lang="en-US" sz="2400" b="0" dirty="0"/>
              <a:t> </a:t>
            </a:r>
            <a:r>
              <a:rPr lang="en-US" sz="2400" b="0" dirty="0" err="1"/>
              <a:t>lukeminen</a:t>
            </a:r>
            <a:endParaRPr lang="en-US" sz="2400" b="0" dirty="0"/>
          </a:p>
          <a:p>
            <a:pPr marL="742950" lvl="1" indent="-285750">
              <a:lnSpc>
                <a:spcPct val="100000"/>
              </a:lnSpc>
              <a:buSzPts val="3000"/>
              <a:buFont typeface="Arial" panose="020B0604020202020204" pitchFamily="34" charset="0"/>
              <a:buChar char="•"/>
            </a:pPr>
            <a:r>
              <a:rPr lang="en-US" sz="2400" dirty="0"/>
              <a:t>on </a:t>
            </a:r>
            <a:r>
              <a:rPr lang="en-US" sz="2400" dirty="0" err="1"/>
              <a:t>h</a:t>
            </a:r>
            <a:r>
              <a:rPr lang="en-US" sz="2400" b="0" dirty="0" err="1"/>
              <a:t>idasta</a:t>
            </a:r>
            <a:r>
              <a:rPr lang="en-US" sz="2400" b="0" dirty="0"/>
              <a:t>, </a:t>
            </a:r>
            <a:r>
              <a:rPr lang="en-US" sz="2400" b="0" dirty="0" err="1"/>
              <a:t>takertelevaa</a:t>
            </a:r>
            <a:r>
              <a:rPr lang="en-US" sz="2400" b="0" dirty="0"/>
              <a:t> tai </a:t>
            </a:r>
            <a:r>
              <a:rPr lang="en-US" sz="2400" b="0" dirty="0" err="1"/>
              <a:t>arvailevaa</a:t>
            </a:r>
            <a:endParaRPr lang="en-US" sz="2400" b="0" dirty="0"/>
          </a:p>
          <a:p>
            <a:pPr marL="742950" lvl="1" indent="-285750">
              <a:lnSpc>
                <a:spcPct val="100000"/>
              </a:lnSpc>
              <a:buSzPts val="3000"/>
              <a:buFont typeface="Arial" panose="020B0604020202020204" pitchFamily="34" charset="0"/>
              <a:buChar char="•"/>
            </a:pPr>
            <a:r>
              <a:rPr lang="fi-FI" sz="2400" dirty="0"/>
              <a:t>vaikeuttaa luetun ymmärtämistä. </a:t>
            </a:r>
          </a:p>
          <a:p>
            <a:pPr marL="0" lvl="2" indent="0">
              <a:lnSpc>
                <a:spcPct val="100000"/>
              </a:lnSpc>
              <a:buSzPts val="2400"/>
              <a:buNone/>
            </a:pPr>
            <a:endParaRPr lang="en-US" sz="2400" dirty="0"/>
          </a:p>
          <a:p>
            <a:pPr marL="285750" lvl="2" indent="-285750">
              <a:lnSpc>
                <a:spcPct val="100000"/>
              </a:lnSpc>
              <a:buSzPts val="2400"/>
            </a:pPr>
            <a:r>
              <a:rPr lang="fi-FI" sz="2400" dirty="0"/>
              <a:t>Lukija käyttää moninkertaisen ajan lukemistehtäviin luokkakavereihinsa verrattuna.</a:t>
            </a:r>
          </a:p>
          <a:p>
            <a:pPr marL="285750" lvl="2" indent="-285750">
              <a:lnSpc>
                <a:spcPct val="100000"/>
              </a:lnSpc>
              <a:buSzPts val="2400"/>
            </a:pPr>
            <a:r>
              <a:rPr lang="fi-FI" sz="2400" dirty="0"/>
              <a:t>Lukuaineiden opiskelu ja koko koulunkäynti on työlästä. </a:t>
            </a:r>
          </a:p>
          <a:p>
            <a:pPr marL="285750" lvl="2" indent="-285750">
              <a:lnSpc>
                <a:spcPct val="100000"/>
              </a:lnSpc>
              <a:buSzPts val="2400"/>
            </a:pPr>
            <a:r>
              <a:rPr lang="fi-FI" sz="2400" dirty="0"/>
              <a:t>Lukija voi alkaa vältellä lukemistilanteita eikä motivoidu lukemaan koulussa tai vapaa-ajalla.</a:t>
            </a:r>
          </a:p>
          <a:p>
            <a:pPr marL="285750" lvl="2" indent="-285750">
              <a:lnSpc>
                <a:spcPct val="100000"/>
              </a:lnSpc>
              <a:buSzPts val="2400"/>
            </a:pPr>
            <a:r>
              <a:rPr lang="fi-FI" sz="2400" dirty="0"/>
              <a:t>Lukemisen vaikeudet voivat aiheuttaa myös itsetunto-ongelmia.</a:t>
            </a:r>
          </a:p>
          <a:p>
            <a:pPr marL="285750" lvl="2" indent="-285750">
              <a:lnSpc>
                <a:spcPct val="100000"/>
              </a:lnSpc>
              <a:buSzPts val="2400"/>
            </a:pPr>
            <a:endParaRPr lang="fi-FI" sz="2400" dirty="0"/>
          </a:p>
          <a:p>
            <a:pPr marL="285750" lvl="0" indent="-285750" algn="l" rtl="0">
              <a:lnSpc>
                <a:spcPct val="100000"/>
              </a:lnSpc>
              <a:spcBef>
                <a:spcPts val="0"/>
              </a:spcBef>
              <a:spcAft>
                <a:spcPts val="0"/>
              </a:spcAft>
              <a:buFont typeface="Arial" panose="020B0604020202020204" pitchFamily="34" charset="0"/>
              <a:buChar char="•"/>
            </a:pPr>
            <a:endParaRPr sz="1600" dirty="0"/>
          </a:p>
        </p:txBody>
      </p:sp>
      <p:sp>
        <p:nvSpPr>
          <p:cNvPr id="168" name="Google Shape;168;p1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Lukemisen</a:t>
            </a:r>
            <a:r>
              <a:rPr lang="en-US" dirty="0"/>
              <a:t> </a:t>
            </a:r>
            <a:r>
              <a:rPr lang="en-US" dirty="0" err="1"/>
              <a:t>lisääntyminen</a:t>
            </a:r>
            <a:r>
              <a:rPr lang="en-US" dirty="0"/>
              <a:t>, </a:t>
            </a:r>
            <a:r>
              <a:rPr lang="en-US" dirty="0" err="1"/>
              <a:t>palaute</a:t>
            </a:r>
            <a:r>
              <a:rPr lang="en-US" dirty="0"/>
              <a:t> ja </a:t>
            </a:r>
            <a:r>
              <a:rPr lang="en-US" dirty="0" err="1"/>
              <a:t>malli</a:t>
            </a:r>
            <a:r>
              <a:rPr lang="en-US" dirty="0"/>
              <a:t> </a:t>
            </a:r>
            <a:r>
              <a:rPr lang="en-US" dirty="0" err="1"/>
              <a:t>sujuvuuden</a:t>
            </a:r>
            <a:r>
              <a:rPr lang="en-US" dirty="0"/>
              <a:t> </a:t>
            </a:r>
            <a:r>
              <a:rPr lang="en-US" dirty="0" err="1"/>
              <a:t>perustana</a:t>
            </a:r>
            <a:endParaRPr dirty="0"/>
          </a:p>
        </p:txBody>
      </p:sp>
      <p:sp>
        <p:nvSpPr>
          <p:cNvPr id="175" name="Google Shape;175;p16"/>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0" dirty="0"/>
              <a:t>Lisääntynyt </a:t>
            </a:r>
            <a:r>
              <a:rPr lang="en-US" sz="2400" dirty="0" err="1"/>
              <a:t>lukemismäärä</a:t>
            </a:r>
            <a:r>
              <a:rPr lang="en-US" sz="2400" b="0" dirty="0"/>
              <a:t> </a:t>
            </a:r>
            <a:r>
              <a:rPr lang="en-US" sz="2400" b="0" dirty="0" err="1"/>
              <a:t>itsessään</a:t>
            </a:r>
            <a:r>
              <a:rPr lang="en-US" sz="2400" b="0" dirty="0"/>
              <a:t>, </a:t>
            </a:r>
            <a:r>
              <a:rPr lang="en-US" sz="2400" b="0" dirty="0" err="1"/>
              <a:t>lukemisesta</a:t>
            </a:r>
            <a:r>
              <a:rPr lang="en-US" sz="2400" b="0" dirty="0"/>
              <a:t> </a:t>
            </a:r>
            <a:r>
              <a:rPr lang="en-US" sz="2400" b="0" dirty="0" err="1"/>
              <a:t>saatu</a:t>
            </a:r>
            <a:r>
              <a:rPr lang="en-US" sz="2400" b="0" dirty="0"/>
              <a:t> </a:t>
            </a:r>
            <a:r>
              <a:rPr lang="en-US" sz="2400" dirty="0" err="1"/>
              <a:t>palaute</a:t>
            </a:r>
            <a:r>
              <a:rPr lang="en-US" sz="2400" b="0" dirty="0"/>
              <a:t> ja </a:t>
            </a:r>
            <a:r>
              <a:rPr lang="en-US" sz="2400" dirty="0" err="1"/>
              <a:t>malli</a:t>
            </a:r>
            <a:r>
              <a:rPr lang="en-US" sz="2400" b="0" dirty="0"/>
              <a:t> </a:t>
            </a:r>
            <a:r>
              <a:rPr lang="en-US" sz="2400" b="0" dirty="0" err="1"/>
              <a:t>tekstien</a:t>
            </a:r>
            <a:r>
              <a:rPr lang="en-US" sz="2400" b="0" dirty="0"/>
              <a:t> </a:t>
            </a:r>
            <a:r>
              <a:rPr lang="en-US" sz="2400" b="0" dirty="0" err="1"/>
              <a:t>lukemisesta</a:t>
            </a:r>
            <a:r>
              <a:rPr lang="en-US" sz="2400" b="0" dirty="0"/>
              <a:t> </a:t>
            </a:r>
            <a:r>
              <a:rPr lang="en-US" sz="2400" b="0" dirty="0" err="1"/>
              <a:t>harjaannuttavat</a:t>
            </a:r>
            <a:r>
              <a:rPr lang="en-US" sz="2400" b="0" dirty="0"/>
              <a:t> </a:t>
            </a:r>
            <a:r>
              <a:rPr lang="en-US" sz="2400" b="0" dirty="0" err="1"/>
              <a:t>sujuvuutta</a:t>
            </a:r>
            <a:r>
              <a:rPr lang="en-US" sz="2400" b="0" dirty="0"/>
              <a:t>.</a:t>
            </a:r>
          </a:p>
          <a:p>
            <a:pPr marL="0" lvl="0" indent="0" algn="l" rtl="0">
              <a:lnSpc>
                <a:spcPct val="100000"/>
              </a:lnSpc>
              <a:spcBef>
                <a:spcPts val="0"/>
              </a:spcBef>
              <a:spcAft>
                <a:spcPts val="0"/>
              </a:spcAft>
              <a:buNone/>
            </a:pPr>
            <a:endParaRPr dirty="0"/>
          </a:p>
          <a:p>
            <a:pPr marL="274320" lvl="0" indent="-274320" algn="l" rtl="0">
              <a:lnSpc>
                <a:spcPct val="100000"/>
              </a:lnSpc>
              <a:spcBef>
                <a:spcPts val="0"/>
              </a:spcBef>
              <a:spcAft>
                <a:spcPts val="0"/>
              </a:spcAft>
              <a:buNone/>
            </a:pPr>
            <a:r>
              <a:rPr lang="en-US" sz="2400" b="0" dirty="0" err="1"/>
              <a:t>Lukutuokioiden</a:t>
            </a:r>
            <a:r>
              <a:rPr lang="en-US" sz="2400" b="0" dirty="0"/>
              <a:t> </a:t>
            </a:r>
            <a:r>
              <a:rPr lang="en-US" sz="2400" b="0" dirty="0" err="1"/>
              <a:t>aikana</a:t>
            </a:r>
            <a:r>
              <a:rPr lang="en-US" sz="2400" b="0" dirty="0"/>
              <a:t> </a:t>
            </a:r>
            <a:r>
              <a:rPr lang="en-US" sz="2400" b="0" dirty="0" err="1"/>
              <a:t>lapsi</a:t>
            </a:r>
            <a:r>
              <a:rPr lang="en-US" sz="2400" b="0" dirty="0"/>
              <a:t> </a:t>
            </a:r>
            <a:r>
              <a:rPr lang="en-US" sz="2400" b="0" dirty="0" err="1"/>
              <a:t>saa</a:t>
            </a:r>
            <a:endParaRPr dirty="0"/>
          </a:p>
          <a:p>
            <a:pPr marL="342900" lvl="0" indent="-342900" algn="l" rtl="0">
              <a:lnSpc>
                <a:spcPct val="100000"/>
              </a:lnSpc>
              <a:spcBef>
                <a:spcPts val="0"/>
              </a:spcBef>
              <a:spcAft>
                <a:spcPts val="0"/>
              </a:spcAft>
              <a:buSzPts val="3000"/>
              <a:buFont typeface="Arial"/>
              <a:buChar char="•"/>
            </a:pPr>
            <a:r>
              <a:rPr lang="en-US" sz="2400" b="0" dirty="0" err="1"/>
              <a:t>harjoitusta</a:t>
            </a:r>
            <a:r>
              <a:rPr lang="en-US" sz="2400" b="0" dirty="0"/>
              <a:t> </a:t>
            </a:r>
            <a:r>
              <a:rPr lang="en-US" sz="2400" b="0" dirty="0" err="1"/>
              <a:t>lukemisesta</a:t>
            </a:r>
            <a:endParaRPr dirty="0"/>
          </a:p>
          <a:p>
            <a:pPr marL="342900" lvl="0" indent="-342900" algn="l" rtl="0">
              <a:lnSpc>
                <a:spcPct val="100000"/>
              </a:lnSpc>
              <a:spcBef>
                <a:spcPts val="0"/>
              </a:spcBef>
              <a:spcAft>
                <a:spcPts val="0"/>
              </a:spcAft>
              <a:buSzPts val="3000"/>
              <a:buFont typeface="Arial"/>
              <a:buChar char="•"/>
            </a:pPr>
            <a:r>
              <a:rPr lang="en-US" sz="2400" b="0" dirty="0" err="1"/>
              <a:t>mallin</a:t>
            </a:r>
            <a:r>
              <a:rPr lang="en-US" sz="2400" b="0" dirty="0"/>
              <a:t> </a:t>
            </a:r>
            <a:r>
              <a:rPr lang="en-US" sz="2400" b="0" dirty="0" err="1"/>
              <a:t>sujuvasta</a:t>
            </a:r>
            <a:r>
              <a:rPr lang="en-US" sz="2400" b="0" dirty="0"/>
              <a:t> </a:t>
            </a:r>
            <a:r>
              <a:rPr lang="en-US" sz="2400" b="0" dirty="0" err="1"/>
              <a:t>lukemisesta</a:t>
            </a:r>
            <a:endParaRPr dirty="0"/>
          </a:p>
          <a:p>
            <a:pPr marL="342900" lvl="0" indent="-342900" algn="l" rtl="0">
              <a:lnSpc>
                <a:spcPct val="100000"/>
              </a:lnSpc>
              <a:spcBef>
                <a:spcPts val="0"/>
              </a:spcBef>
              <a:spcAft>
                <a:spcPts val="0"/>
              </a:spcAft>
              <a:buSzPts val="3000"/>
              <a:buFont typeface="Arial"/>
              <a:buChar char="•"/>
            </a:pPr>
            <a:r>
              <a:rPr lang="en-US" sz="2400" b="0" dirty="0" err="1"/>
              <a:t>välitöntä</a:t>
            </a:r>
            <a:r>
              <a:rPr lang="en-US" sz="2400" b="0" dirty="0"/>
              <a:t> </a:t>
            </a:r>
            <a:r>
              <a:rPr lang="en-US" sz="2400" b="0" dirty="0" err="1"/>
              <a:t>palautetta</a:t>
            </a:r>
            <a:endParaRPr lang="en-US" dirty="0"/>
          </a:p>
          <a:p>
            <a:pPr marL="342900" lvl="0" indent="-342900" algn="l" rtl="0">
              <a:lnSpc>
                <a:spcPct val="100000"/>
              </a:lnSpc>
              <a:spcBef>
                <a:spcPts val="0"/>
              </a:spcBef>
              <a:spcAft>
                <a:spcPts val="0"/>
              </a:spcAft>
              <a:buSzPts val="3000"/>
              <a:buFont typeface="Arial"/>
              <a:buChar char="•"/>
            </a:pPr>
            <a:r>
              <a:rPr lang="en-US" sz="2400" b="0" dirty="0" err="1"/>
              <a:t>keskustella</a:t>
            </a:r>
            <a:r>
              <a:rPr lang="en-US" sz="2400" b="0" dirty="0"/>
              <a:t> </a:t>
            </a:r>
            <a:r>
              <a:rPr lang="en-US" sz="2400" b="0" dirty="0" err="1"/>
              <a:t>luetusta</a:t>
            </a:r>
            <a:r>
              <a:rPr lang="en-US" sz="2400" b="0" dirty="0"/>
              <a:t> </a:t>
            </a:r>
            <a:r>
              <a:rPr lang="en-US" sz="2400" b="0" dirty="0" err="1"/>
              <a:t>toisen</a:t>
            </a:r>
            <a:r>
              <a:rPr lang="en-US" sz="2400" b="0" dirty="0"/>
              <a:t> </a:t>
            </a:r>
            <a:r>
              <a:rPr lang="en-US" sz="2400" b="0" dirty="0" err="1"/>
              <a:t>kanssa</a:t>
            </a:r>
            <a:r>
              <a:rPr lang="en-US" sz="2400" b="0" dirty="0"/>
              <a:t>.</a:t>
            </a:r>
            <a:endParaRPr dirty="0"/>
          </a:p>
        </p:txBody>
      </p:sp>
      <p:sp>
        <p:nvSpPr>
          <p:cNvPr id="176" name="Google Shape;176;p1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787215" y="2089753"/>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Toiminta</a:t>
            </a:r>
            <a:r>
              <a:rPr lang="en-US" dirty="0"/>
              <a:t> </a:t>
            </a:r>
            <a:r>
              <a:rPr lang="en-US" dirty="0" err="1"/>
              <a:t>käytännössä</a:t>
            </a:r>
            <a:endParaRPr dirty="0"/>
          </a:p>
        </p:txBody>
      </p:sp>
      <p:sp>
        <p:nvSpPr>
          <p:cNvPr id="279" name="Google Shape;279;p2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grpSp>
        <p:nvGrpSpPr>
          <p:cNvPr id="280" name="Google Shape;280;p26"/>
          <p:cNvGrpSpPr/>
          <p:nvPr/>
        </p:nvGrpSpPr>
        <p:grpSpPr>
          <a:xfrm>
            <a:off x="22860" y="3724738"/>
            <a:ext cx="9078061" cy="401608"/>
            <a:chOff x="78304" y="1400157"/>
            <a:chExt cx="12104081" cy="535477"/>
          </a:xfrm>
        </p:grpSpPr>
        <p:grpSp>
          <p:nvGrpSpPr>
            <p:cNvPr id="281" name="Google Shape;281;p26"/>
            <p:cNvGrpSpPr/>
            <p:nvPr/>
          </p:nvGrpSpPr>
          <p:grpSpPr>
            <a:xfrm>
              <a:off x="78304" y="1400157"/>
              <a:ext cx="12104081" cy="535477"/>
              <a:chOff x="78304" y="1400157"/>
              <a:chExt cx="12104081" cy="535477"/>
            </a:xfrm>
          </p:grpSpPr>
          <p:pic>
            <p:nvPicPr>
              <p:cNvPr id="282" name="Google Shape;282;p26"/>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3" name="Google Shape;283;p26"/>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4" name="Google Shape;284;p26"/>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5" name="Google Shape;285;p26"/>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7" name="Google Shape;287;p26"/>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88" name="Google Shape;288;p26"/>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89" name="Google Shape;289;p26"/>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0" name="Google Shape;290;p26"/>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1" name="Google Shape;291;p26"/>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4" name="Google Shape;294;p26"/>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7" name="Google Shape;297;p26"/>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298" name="Google Shape;298;p26"/>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299" name="Google Shape;299;p26"/>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0" name="Google Shape;300;p26"/>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1" name="Google Shape;301;p26"/>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2" name="Google Shape;302;p26"/>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3" name="Google Shape;303;p26"/>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4" name="Google Shape;304;p26"/>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extLst>
      <p:ext uri="{BB962C8B-B14F-4D97-AF65-F5344CB8AC3E}">
        <p14:creationId xmlns:p14="http://schemas.microsoft.com/office/powerpoint/2010/main" val="55501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214" name="Google Shape;214;p18"/>
          <p:cNvPicPr preferRelativeResize="0">
            <a:picLocks noGrp="1"/>
          </p:cNvPicPr>
          <p:nvPr>
            <p:ph type="body" idx="1"/>
          </p:nvPr>
        </p:nvPicPr>
        <p:blipFill rotWithShape="1">
          <a:blip r:embed="rId3">
            <a:alphaModFix/>
          </a:blip>
          <a:srcRect/>
          <a:stretch/>
        </p:blipFill>
        <p:spPr>
          <a:xfrm>
            <a:off x="406400" y="853246"/>
            <a:ext cx="8250061" cy="4640660"/>
          </a:xfrm>
          <a:prstGeom prst="rect">
            <a:avLst/>
          </a:prstGeom>
          <a:noFill/>
          <a:ln>
            <a:noFill/>
          </a:ln>
        </p:spPr>
      </p:pic>
      <p:sp>
        <p:nvSpPr>
          <p:cNvPr id="215" name="Google Shape;215;p1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Perehdytyksen</a:t>
            </a:r>
            <a:r>
              <a:rPr lang="en-US" dirty="0"/>
              <a:t> </a:t>
            </a:r>
            <a:r>
              <a:rPr lang="en-US" dirty="0" err="1"/>
              <a:t>sisältö</a:t>
            </a:r>
            <a:endParaRPr dirty="0"/>
          </a:p>
        </p:txBody>
      </p:sp>
      <p:sp>
        <p:nvSpPr>
          <p:cNvPr id="58" name="Google Shape;58;p2"/>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125"/>
              <a:buFont typeface="Arial"/>
              <a:buChar char="•"/>
            </a:pPr>
            <a:r>
              <a:rPr lang="en-US" sz="2400" b="0" dirty="0"/>
              <a:t>Lukumummien ja -</a:t>
            </a:r>
            <a:r>
              <a:rPr lang="en-US" sz="2400" b="0" dirty="0" err="1"/>
              <a:t>vaarien</a:t>
            </a:r>
            <a:r>
              <a:rPr lang="en-US" sz="2400" b="0" dirty="0"/>
              <a:t> </a:t>
            </a:r>
            <a:r>
              <a:rPr lang="en-US" sz="2400" b="0" dirty="0" err="1"/>
              <a:t>ydintehtävä</a:t>
            </a:r>
            <a:r>
              <a:rPr lang="en-US" sz="2400" b="0" dirty="0"/>
              <a:t> ja </a:t>
            </a:r>
            <a:r>
              <a:rPr lang="en-US" sz="2400" b="0" dirty="0" err="1"/>
              <a:t>toiminnan</a:t>
            </a:r>
            <a:r>
              <a:rPr lang="en-US" sz="2400" b="0" dirty="0"/>
              <a:t> </a:t>
            </a:r>
            <a:r>
              <a:rPr lang="en-US" sz="2400" b="0" dirty="0" err="1"/>
              <a:t>hyödyt</a:t>
            </a:r>
            <a:r>
              <a:rPr lang="en-US" sz="2400" b="0" dirty="0"/>
              <a:t> </a:t>
            </a:r>
            <a:r>
              <a:rPr lang="en-US" sz="2400" b="0" dirty="0" err="1"/>
              <a:t>eri</a:t>
            </a:r>
            <a:r>
              <a:rPr lang="en-US" sz="2400" b="0" dirty="0"/>
              <a:t> </a:t>
            </a:r>
            <a:r>
              <a:rPr lang="en-US" sz="2400" b="0" dirty="0" err="1"/>
              <a:t>osapuolille</a:t>
            </a:r>
            <a:endParaRPr sz="2400" b="0" dirty="0"/>
          </a:p>
          <a:p>
            <a:pPr marL="342900" lvl="0" indent="-342900" algn="l" rtl="0">
              <a:lnSpc>
                <a:spcPct val="144000"/>
              </a:lnSpc>
              <a:spcBef>
                <a:spcPts val="0"/>
              </a:spcBef>
              <a:spcAft>
                <a:spcPts val="0"/>
              </a:spcAft>
              <a:buSzPts val="3125"/>
              <a:buFont typeface="Arial"/>
              <a:buChar char="•"/>
            </a:pPr>
            <a:r>
              <a:rPr lang="en-US" sz="2400" b="0" dirty="0" err="1"/>
              <a:t>Niilo</a:t>
            </a:r>
            <a:r>
              <a:rPr lang="en-US" sz="2400" b="0" dirty="0"/>
              <a:t> </a:t>
            </a:r>
            <a:r>
              <a:rPr lang="en-US" sz="2400" b="0" dirty="0" err="1"/>
              <a:t>Mäki</a:t>
            </a:r>
            <a:r>
              <a:rPr lang="en-US" sz="2400" b="0" dirty="0"/>
              <a:t> </a:t>
            </a:r>
            <a:r>
              <a:rPr lang="en-US" sz="2400" b="0" dirty="0" err="1"/>
              <a:t>Instituutin</a:t>
            </a:r>
            <a:r>
              <a:rPr lang="en-US" sz="2400" b="0" dirty="0"/>
              <a:t> ja </a:t>
            </a:r>
            <a:r>
              <a:rPr lang="en-US" sz="2400" b="0" dirty="0" err="1"/>
              <a:t>MLL:n</a:t>
            </a:r>
            <a:r>
              <a:rPr lang="en-US" sz="2400" b="0" dirty="0"/>
              <a:t> </a:t>
            </a:r>
            <a:r>
              <a:rPr lang="en-US" sz="2400" b="0" dirty="0" err="1"/>
              <a:t>esittely</a:t>
            </a:r>
            <a:endParaRPr sz="2400" b="0" dirty="0"/>
          </a:p>
          <a:p>
            <a:pPr marL="342900" lvl="0" indent="-342900" algn="l" rtl="0">
              <a:lnSpc>
                <a:spcPct val="144000"/>
              </a:lnSpc>
              <a:spcBef>
                <a:spcPts val="0"/>
              </a:spcBef>
              <a:spcAft>
                <a:spcPts val="0"/>
              </a:spcAft>
              <a:buSzPts val="3125"/>
              <a:buFont typeface="Arial"/>
              <a:buChar char="•"/>
            </a:pPr>
            <a:r>
              <a:rPr lang="en-US" sz="2400" b="0" dirty="0" err="1"/>
              <a:t>Vapaaehtoistoiminta</a:t>
            </a:r>
            <a:endParaRPr sz="2400" b="0" dirty="0"/>
          </a:p>
          <a:p>
            <a:pPr marL="342900" lvl="0" indent="-342900" algn="l" rtl="0">
              <a:lnSpc>
                <a:spcPct val="144000"/>
              </a:lnSpc>
              <a:spcBef>
                <a:spcPts val="0"/>
              </a:spcBef>
              <a:spcAft>
                <a:spcPts val="0"/>
              </a:spcAft>
              <a:buSzPts val="3125"/>
              <a:buFont typeface="Arial"/>
              <a:buChar char="•"/>
            </a:pPr>
            <a:r>
              <a:rPr lang="en-US" sz="2400" b="0" dirty="0" err="1"/>
              <a:t>Epäsujuva</a:t>
            </a:r>
            <a:r>
              <a:rPr lang="en-US" sz="2400" b="0" dirty="0"/>
              <a:t> ja </a:t>
            </a:r>
            <a:r>
              <a:rPr lang="en-US" sz="2400" b="0" dirty="0" err="1"/>
              <a:t>sujuva</a:t>
            </a:r>
            <a:r>
              <a:rPr lang="en-US" sz="2400" b="0" dirty="0"/>
              <a:t> </a:t>
            </a:r>
            <a:r>
              <a:rPr lang="en-US" sz="2400" b="0" dirty="0" err="1"/>
              <a:t>lukeminen</a:t>
            </a:r>
            <a:endParaRPr sz="2400" b="0" dirty="0"/>
          </a:p>
          <a:p>
            <a:pPr marL="342900" lvl="0" indent="-342900" algn="l" rtl="0">
              <a:lnSpc>
                <a:spcPct val="144000"/>
              </a:lnSpc>
              <a:spcBef>
                <a:spcPts val="0"/>
              </a:spcBef>
              <a:spcAft>
                <a:spcPts val="0"/>
              </a:spcAft>
              <a:buSzPts val="3125"/>
              <a:buFont typeface="Arial"/>
              <a:buChar char="•"/>
            </a:pPr>
            <a:r>
              <a:rPr lang="en-US" sz="2400" b="0" dirty="0" err="1"/>
              <a:t>Toiminta</a:t>
            </a:r>
            <a:r>
              <a:rPr lang="en-US" sz="2400" b="0" dirty="0"/>
              <a:t> </a:t>
            </a:r>
            <a:r>
              <a:rPr lang="en-US" sz="2400" b="0" dirty="0" err="1"/>
              <a:t>käytännössä</a:t>
            </a:r>
            <a:endParaRPr sz="2400" b="0" dirty="0"/>
          </a:p>
          <a:p>
            <a:pPr marL="342900" lvl="0" indent="-342900" algn="l" rtl="0">
              <a:lnSpc>
                <a:spcPct val="144000"/>
              </a:lnSpc>
              <a:spcBef>
                <a:spcPts val="0"/>
              </a:spcBef>
              <a:spcAft>
                <a:spcPts val="0"/>
              </a:spcAft>
              <a:buSzPts val="3125"/>
              <a:buFont typeface="Arial"/>
              <a:buChar char="•"/>
            </a:pPr>
            <a:r>
              <a:rPr lang="en-US" sz="2400" b="0" dirty="0" err="1"/>
              <a:t>Lukutuokioiden</a:t>
            </a:r>
            <a:r>
              <a:rPr lang="en-US" sz="2400" b="0" dirty="0"/>
              <a:t> </a:t>
            </a:r>
            <a:r>
              <a:rPr lang="en-US" sz="2400" b="0" dirty="0" err="1"/>
              <a:t>kulku</a:t>
            </a:r>
            <a:r>
              <a:rPr lang="en-US" sz="2400" b="0" dirty="0"/>
              <a:t> ja </a:t>
            </a:r>
            <a:r>
              <a:rPr lang="en-US" sz="2400" b="0" dirty="0" err="1"/>
              <a:t>lukutavat</a:t>
            </a:r>
            <a:endParaRPr sz="2400" b="0" dirty="0"/>
          </a:p>
          <a:p>
            <a:pPr marL="0" lvl="0" indent="0" algn="l" rtl="0">
              <a:lnSpc>
                <a:spcPct val="144000"/>
              </a:lnSpc>
              <a:spcBef>
                <a:spcPts val="0"/>
              </a:spcBef>
              <a:spcAft>
                <a:spcPts val="0"/>
              </a:spcAft>
              <a:buNone/>
            </a:pPr>
            <a:endParaRPr dirty="0"/>
          </a:p>
        </p:txBody>
      </p:sp>
      <p:sp>
        <p:nvSpPr>
          <p:cNvPr id="59" name="Google Shape;59;p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Kouluun tutustuminen</a:t>
            </a:r>
            <a:endParaRPr/>
          </a:p>
        </p:txBody>
      </p:sp>
      <p:sp>
        <p:nvSpPr>
          <p:cNvPr id="222" name="Google Shape;222;p19"/>
          <p:cNvSpPr txBox="1">
            <a:spLocks noGrp="1"/>
          </p:cNvSpPr>
          <p:nvPr>
            <p:ph type="body" idx="1"/>
          </p:nvPr>
        </p:nvSpPr>
        <p:spPr>
          <a:xfrm>
            <a:off x="896600" y="184800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Char char="•"/>
            </a:pPr>
            <a:r>
              <a:rPr lang="en-US" sz="2800" b="0" dirty="0"/>
              <a:t>Yhdistyksen tai </a:t>
            </a:r>
            <a:r>
              <a:rPr lang="en-US" sz="2800" b="0" dirty="0" err="1"/>
              <a:t>piirin</a:t>
            </a:r>
            <a:r>
              <a:rPr lang="en-US" sz="2800" b="0" dirty="0"/>
              <a:t> </a:t>
            </a:r>
            <a:r>
              <a:rPr lang="en-US" sz="2800" b="0" dirty="0" err="1"/>
              <a:t>yhdyshenkilö</a:t>
            </a:r>
            <a:r>
              <a:rPr lang="en-US" sz="2800" b="0" dirty="0"/>
              <a:t> </a:t>
            </a:r>
            <a:r>
              <a:rPr lang="en-US" sz="2800" b="0" dirty="0" err="1"/>
              <a:t>ottaa</a:t>
            </a:r>
            <a:r>
              <a:rPr lang="en-US" sz="2800" b="0" dirty="0"/>
              <a:t> </a:t>
            </a:r>
            <a:r>
              <a:rPr lang="en-US" sz="2800" b="0" dirty="0" err="1"/>
              <a:t>ensin</a:t>
            </a:r>
            <a:r>
              <a:rPr lang="en-US" sz="2800" b="0" dirty="0"/>
              <a:t> </a:t>
            </a:r>
            <a:r>
              <a:rPr lang="en-US" sz="2800" b="0" dirty="0" err="1"/>
              <a:t>kouluun</a:t>
            </a:r>
            <a:r>
              <a:rPr lang="en-US" sz="2800" b="0" dirty="0"/>
              <a:t> </a:t>
            </a:r>
            <a:r>
              <a:rPr lang="en-US" sz="2800" b="0" dirty="0" err="1"/>
              <a:t>yhteyttä</a:t>
            </a:r>
            <a:r>
              <a:rPr lang="en-US" sz="2800" b="0" dirty="0"/>
              <a:t>.</a:t>
            </a:r>
            <a:endParaRPr sz="2800" dirty="0"/>
          </a:p>
          <a:p>
            <a:pPr marL="342900" lvl="0" indent="-342900" algn="l" rtl="0">
              <a:lnSpc>
                <a:spcPct val="100000"/>
              </a:lnSpc>
              <a:spcBef>
                <a:spcPts val="0"/>
              </a:spcBef>
              <a:spcAft>
                <a:spcPts val="0"/>
              </a:spcAft>
              <a:buSzPts val="3000"/>
              <a:buFont typeface="Arial"/>
              <a:buChar char="•"/>
            </a:pPr>
            <a:r>
              <a:rPr lang="en-US" sz="2800" b="0" dirty="0" err="1"/>
              <a:t>Saat</a:t>
            </a:r>
            <a:r>
              <a:rPr lang="en-US" sz="2800" b="0" dirty="0"/>
              <a:t> </a:t>
            </a:r>
            <a:r>
              <a:rPr lang="en-US" sz="2800" b="0" dirty="0" err="1"/>
              <a:t>opettajan</a:t>
            </a:r>
            <a:r>
              <a:rPr lang="en-US" sz="2800" b="0" dirty="0"/>
              <a:t> </a:t>
            </a:r>
            <a:r>
              <a:rPr lang="en-US" sz="2800" b="0" dirty="0" err="1"/>
              <a:t>tiedot</a:t>
            </a:r>
            <a:r>
              <a:rPr lang="en-US" sz="2800" b="0" dirty="0"/>
              <a:t> ja </a:t>
            </a:r>
            <a:r>
              <a:rPr lang="en-US" sz="2800" b="0" dirty="0" err="1"/>
              <a:t>sovitte</a:t>
            </a:r>
            <a:r>
              <a:rPr lang="en-US" sz="2800" b="0" dirty="0"/>
              <a:t> </a:t>
            </a:r>
            <a:r>
              <a:rPr lang="en-US" sz="2800" b="0" dirty="0" err="1"/>
              <a:t>tapaamisesta</a:t>
            </a:r>
            <a:r>
              <a:rPr lang="en-US" sz="2800" b="0" dirty="0"/>
              <a:t> </a:t>
            </a:r>
            <a:r>
              <a:rPr lang="en-US" sz="2800" b="0" dirty="0" err="1"/>
              <a:t>koululla</a:t>
            </a:r>
            <a:r>
              <a:rPr lang="en-US" sz="2800" b="0" dirty="0"/>
              <a:t>.</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esittelee</a:t>
            </a:r>
            <a:r>
              <a:rPr lang="en-US" sz="2800" b="0" dirty="0"/>
              <a:t> </a:t>
            </a:r>
            <a:r>
              <a:rPr lang="en-US" sz="2800" b="0" dirty="0" err="1"/>
              <a:t>sinulle</a:t>
            </a:r>
            <a:r>
              <a:rPr lang="en-US" sz="2800" b="0" dirty="0"/>
              <a:t> </a:t>
            </a:r>
            <a:r>
              <a:rPr lang="en-US" sz="2800" b="0" dirty="0" err="1"/>
              <a:t>koulua</a:t>
            </a:r>
            <a:r>
              <a:rPr lang="en-US" sz="2800" b="0" dirty="0"/>
              <a:t> </a:t>
            </a:r>
            <a:r>
              <a:rPr lang="en-US" sz="2800" b="0" dirty="0" err="1"/>
              <a:t>sekä</a:t>
            </a:r>
            <a:r>
              <a:rPr lang="en-US" sz="2800" b="0" dirty="0"/>
              <a:t> </a:t>
            </a:r>
            <a:r>
              <a:rPr lang="en-US" sz="2800" b="0" dirty="0" err="1"/>
              <a:t>oman</a:t>
            </a:r>
            <a:r>
              <a:rPr lang="en-US" sz="2800" b="0" dirty="0"/>
              <a:t> </a:t>
            </a:r>
            <a:r>
              <a:rPr lang="en-US" sz="2800" b="0" dirty="0" err="1"/>
              <a:t>luokkansa</a:t>
            </a:r>
            <a:r>
              <a:rPr lang="en-US" sz="2800" b="0" dirty="0"/>
              <a:t> (</a:t>
            </a:r>
            <a:r>
              <a:rPr lang="en-US" sz="2800" b="0" dirty="0" err="1"/>
              <a:t>varaudu</a:t>
            </a:r>
            <a:r>
              <a:rPr lang="en-US" sz="2800" b="0" dirty="0"/>
              <a:t> </a:t>
            </a:r>
            <a:r>
              <a:rPr lang="en-US" sz="2800" b="0" dirty="0" err="1"/>
              <a:t>esittelemään</a:t>
            </a:r>
            <a:r>
              <a:rPr lang="en-US" sz="2800" b="0" dirty="0"/>
              <a:t> </a:t>
            </a:r>
            <a:r>
              <a:rPr lang="en-US" sz="2800" b="0" dirty="0" err="1"/>
              <a:t>itsesi</a:t>
            </a:r>
            <a:r>
              <a:rPr lang="en-US" sz="2800" b="0" dirty="0"/>
              <a:t>).</a:t>
            </a:r>
            <a:endParaRPr sz="2800" dirty="0"/>
          </a:p>
          <a:p>
            <a:pPr marL="342900" lvl="0" indent="-342900" algn="l" rtl="0">
              <a:lnSpc>
                <a:spcPct val="100000"/>
              </a:lnSpc>
              <a:spcBef>
                <a:spcPts val="0"/>
              </a:spcBef>
              <a:spcAft>
                <a:spcPts val="0"/>
              </a:spcAft>
              <a:buSzPts val="3000"/>
              <a:buFont typeface="Arial"/>
              <a:buChar char="•"/>
            </a:pPr>
            <a:r>
              <a:rPr lang="en-US" sz="2800" b="0" dirty="0" err="1"/>
              <a:t>Sopikaa</a:t>
            </a:r>
            <a:r>
              <a:rPr lang="en-US" sz="2800" b="0" dirty="0"/>
              <a:t> </a:t>
            </a:r>
            <a:r>
              <a:rPr lang="en-US" sz="2800" b="0" dirty="0" err="1"/>
              <a:t>säännöllisestä</a:t>
            </a:r>
            <a:r>
              <a:rPr lang="en-US" sz="2800" b="0" dirty="0"/>
              <a:t> </a:t>
            </a:r>
            <a:r>
              <a:rPr lang="en-US" sz="2800" b="0" dirty="0" err="1"/>
              <a:t>lukutuokioajasta</a:t>
            </a:r>
            <a:r>
              <a:rPr lang="en-US" sz="2800" b="0" dirty="0"/>
              <a:t> (</a:t>
            </a:r>
            <a:r>
              <a:rPr lang="en-US" sz="2800" b="0" dirty="0" err="1"/>
              <a:t>yleensä</a:t>
            </a:r>
            <a:r>
              <a:rPr lang="en-US" sz="2800" b="0" dirty="0"/>
              <a:t> </a:t>
            </a:r>
            <a:r>
              <a:rPr lang="en-US" sz="2800" b="0" dirty="0" err="1"/>
              <a:t>kerran</a:t>
            </a:r>
            <a:r>
              <a:rPr lang="en-US" sz="2800" b="0" dirty="0"/>
              <a:t> </a:t>
            </a:r>
            <a:r>
              <a:rPr lang="en-US" sz="2800" b="0" dirty="0" err="1"/>
              <a:t>viikossa</a:t>
            </a:r>
            <a:r>
              <a:rPr lang="en-US" sz="2800" b="0" dirty="0"/>
              <a:t>) </a:t>
            </a:r>
            <a:r>
              <a:rPr lang="en-US" sz="2800" b="0" dirty="0" err="1"/>
              <a:t>yhdeksi</a:t>
            </a:r>
            <a:r>
              <a:rPr lang="en-US" sz="2800" b="0" dirty="0"/>
              <a:t> </a:t>
            </a:r>
            <a:r>
              <a:rPr lang="en-US" sz="2800" b="0" dirty="0" err="1"/>
              <a:t>lukukaudeksi</a:t>
            </a:r>
            <a:r>
              <a:rPr lang="en-US" sz="2800" b="0" dirty="0"/>
              <a:t> </a:t>
            </a:r>
            <a:r>
              <a:rPr lang="en-US" sz="2800" b="0" dirty="0" err="1"/>
              <a:t>kerrallaan</a:t>
            </a:r>
            <a:r>
              <a:rPr lang="en-US" sz="2800" b="0" dirty="0"/>
              <a:t>.</a:t>
            </a:r>
            <a:endParaRPr sz="2800" dirty="0"/>
          </a:p>
        </p:txBody>
      </p:sp>
      <p:sp>
        <p:nvSpPr>
          <p:cNvPr id="223" name="Google Shape;223;p1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Ennen </a:t>
            </a:r>
            <a:r>
              <a:rPr lang="en-US" dirty="0" err="1"/>
              <a:t>lukutuokioiden</a:t>
            </a:r>
            <a:r>
              <a:rPr lang="en-US" dirty="0"/>
              <a:t> </a:t>
            </a:r>
            <a:r>
              <a:rPr lang="en-US" dirty="0" err="1"/>
              <a:t>alkamista</a:t>
            </a:r>
            <a:endParaRPr dirty="0"/>
          </a:p>
        </p:txBody>
      </p:sp>
      <p:sp>
        <p:nvSpPr>
          <p:cNvPr id="230" name="Google Shape;230;p20"/>
          <p:cNvSpPr txBox="1">
            <a:spLocks noGrp="1"/>
          </p:cNvSpPr>
          <p:nvPr>
            <p:ph type="body" idx="1"/>
          </p:nvPr>
        </p:nvSpPr>
        <p:spPr>
          <a:xfrm>
            <a:off x="728590" y="190859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valitsee</a:t>
            </a:r>
            <a:r>
              <a:rPr lang="en-US" sz="2800" b="0" dirty="0"/>
              <a:t> </a:t>
            </a:r>
            <a:r>
              <a:rPr lang="en-US" sz="2800" b="0" dirty="0" err="1"/>
              <a:t>osallistuvat</a:t>
            </a:r>
            <a:r>
              <a:rPr lang="en-US" sz="2800" b="0" dirty="0"/>
              <a:t> </a:t>
            </a:r>
            <a:r>
              <a:rPr lang="en-US" sz="2800" b="0" dirty="0" err="1"/>
              <a:t>lapset</a:t>
            </a:r>
            <a:r>
              <a:rPr lang="en-US" sz="2800" b="0" dirty="0"/>
              <a:t>. </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etsii</a:t>
            </a:r>
            <a:r>
              <a:rPr lang="en-US" sz="2800" b="0" dirty="0"/>
              <a:t> </a:t>
            </a:r>
            <a:r>
              <a:rPr lang="en-US" sz="2800" b="0" dirty="0" err="1"/>
              <a:t>yhdessä</a:t>
            </a:r>
            <a:r>
              <a:rPr lang="en-US" sz="2800" b="0" dirty="0"/>
              <a:t> </a:t>
            </a:r>
            <a:r>
              <a:rPr lang="en-US" sz="2800" b="0" dirty="0" err="1"/>
              <a:t>lasten</a:t>
            </a:r>
            <a:r>
              <a:rPr lang="en-US" sz="2800" b="0" dirty="0"/>
              <a:t> </a:t>
            </a:r>
            <a:r>
              <a:rPr lang="en-US" sz="2800" b="0" dirty="0" err="1"/>
              <a:t>kanssa</a:t>
            </a:r>
            <a:r>
              <a:rPr lang="en-US" sz="2800" b="0" dirty="0"/>
              <a:t> </a:t>
            </a:r>
            <a:r>
              <a:rPr lang="en-US" sz="2800" b="0" dirty="0" err="1"/>
              <a:t>sopivat</a:t>
            </a:r>
            <a:r>
              <a:rPr lang="en-US" sz="2800" b="0" dirty="0"/>
              <a:t> </a:t>
            </a:r>
            <a:r>
              <a:rPr lang="en-US" sz="2800" b="0" dirty="0" err="1"/>
              <a:t>kirjat</a:t>
            </a:r>
            <a:r>
              <a:rPr lang="en-US" sz="2800" b="0" dirty="0"/>
              <a:t>. </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varaa</a:t>
            </a:r>
            <a:r>
              <a:rPr lang="en-US" sz="2800" b="0" dirty="0"/>
              <a:t> </a:t>
            </a:r>
            <a:r>
              <a:rPr lang="en-US" sz="2800" b="0" dirty="0" err="1"/>
              <a:t>sopivan</a:t>
            </a:r>
            <a:r>
              <a:rPr lang="en-US" sz="2800" b="0" dirty="0"/>
              <a:t> </a:t>
            </a:r>
            <a:r>
              <a:rPr lang="en-US" sz="2800" b="0" dirty="0" err="1"/>
              <a:t>rauhallisen</a:t>
            </a:r>
            <a:r>
              <a:rPr lang="en-US" sz="2800" b="0" dirty="0"/>
              <a:t> </a:t>
            </a:r>
            <a:r>
              <a:rPr lang="en-US" sz="2800" b="0" dirty="0" err="1"/>
              <a:t>tilan</a:t>
            </a:r>
            <a:r>
              <a:rPr lang="en-US" sz="2800" b="0" dirty="0"/>
              <a:t> (</a:t>
            </a:r>
            <a:r>
              <a:rPr lang="en-US" sz="2800" b="0" dirty="0" err="1"/>
              <a:t>mieluiten</a:t>
            </a:r>
            <a:r>
              <a:rPr lang="en-US" sz="2800" b="0" dirty="0"/>
              <a:t> </a:t>
            </a:r>
            <a:r>
              <a:rPr lang="en-US" sz="2800" b="0" dirty="0" err="1"/>
              <a:t>aina</a:t>
            </a:r>
            <a:r>
              <a:rPr lang="en-US" sz="2800" b="0" dirty="0"/>
              <a:t> </a:t>
            </a:r>
            <a:r>
              <a:rPr lang="en-US" sz="2800" b="0" dirty="0" err="1"/>
              <a:t>sama</a:t>
            </a:r>
            <a:r>
              <a:rPr lang="en-US" sz="2800" b="0" dirty="0"/>
              <a:t> </a:t>
            </a:r>
            <a:r>
              <a:rPr lang="en-US" sz="2800" b="0" dirty="0" err="1"/>
              <a:t>tila</a:t>
            </a:r>
            <a:r>
              <a:rPr lang="en-US" sz="2800" b="0" dirty="0"/>
              <a:t> </a:t>
            </a:r>
            <a:r>
              <a:rPr lang="en-US" sz="2800" b="0" dirty="0" err="1"/>
              <a:t>käytössä</a:t>
            </a:r>
            <a:r>
              <a:rPr lang="en-US" sz="2800" b="0" dirty="0"/>
              <a:t>). </a:t>
            </a:r>
            <a:endParaRPr sz="2800" dirty="0"/>
          </a:p>
          <a:p>
            <a:pPr marL="342900" lvl="0" indent="-342900" algn="l" rtl="0">
              <a:lnSpc>
                <a:spcPct val="100000"/>
              </a:lnSpc>
              <a:spcBef>
                <a:spcPts val="0"/>
              </a:spcBef>
              <a:spcAft>
                <a:spcPts val="0"/>
              </a:spcAft>
              <a:buSzPts val="3000"/>
              <a:buFont typeface="Arial"/>
              <a:buChar char="•"/>
            </a:pPr>
            <a:r>
              <a:rPr lang="en-US" sz="2800" b="0" dirty="0"/>
              <a:t>Opettaja </a:t>
            </a:r>
            <a:r>
              <a:rPr lang="en-US" sz="2800" b="0" dirty="0" err="1"/>
              <a:t>tiedottaa</a:t>
            </a:r>
            <a:r>
              <a:rPr lang="en-US" sz="2800" b="0" dirty="0"/>
              <a:t> </a:t>
            </a:r>
            <a:r>
              <a:rPr lang="en-US" sz="2800" b="0" dirty="0" err="1"/>
              <a:t>oppilaiden</a:t>
            </a:r>
            <a:r>
              <a:rPr lang="en-US" sz="2800" b="0" dirty="0"/>
              <a:t> </a:t>
            </a:r>
            <a:r>
              <a:rPr lang="en-US" sz="2800" b="0" dirty="0" err="1"/>
              <a:t>vanhempia</a:t>
            </a:r>
            <a:r>
              <a:rPr lang="en-US" sz="2800" b="0" dirty="0"/>
              <a:t> </a:t>
            </a:r>
            <a:r>
              <a:rPr lang="en-US" sz="2800" b="0" dirty="0" err="1"/>
              <a:t>toiminnasta</a:t>
            </a:r>
            <a:r>
              <a:rPr lang="en-US" sz="2800" b="0" dirty="0"/>
              <a:t>.</a:t>
            </a:r>
            <a:endParaRPr sz="2800" dirty="0"/>
          </a:p>
        </p:txBody>
      </p:sp>
      <p:sp>
        <p:nvSpPr>
          <p:cNvPr id="231" name="Google Shape;231;p2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Mitä lukisimme?</a:t>
            </a:r>
            <a:endParaRPr/>
          </a:p>
        </p:txBody>
      </p:sp>
      <p:sp>
        <p:nvSpPr>
          <p:cNvPr id="238" name="Google Shape;238;p21"/>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en-US" sz="2800" dirty="0"/>
              <a:t>Opettaja </a:t>
            </a:r>
            <a:r>
              <a:rPr lang="en-US" sz="2800" dirty="0" err="1"/>
              <a:t>valitsee</a:t>
            </a:r>
            <a:r>
              <a:rPr lang="en-US" sz="2800" dirty="0"/>
              <a:t> </a:t>
            </a:r>
            <a:r>
              <a:rPr lang="en-US" sz="2800" dirty="0" err="1"/>
              <a:t>lapsen</a:t>
            </a:r>
            <a:r>
              <a:rPr lang="en-US" sz="2800" dirty="0"/>
              <a:t> </a:t>
            </a:r>
            <a:r>
              <a:rPr lang="en-US" sz="2800" dirty="0" err="1"/>
              <a:t>kanssa</a:t>
            </a:r>
            <a:r>
              <a:rPr lang="en-US" sz="2800" dirty="0"/>
              <a:t> </a:t>
            </a:r>
            <a:r>
              <a:rPr lang="en-US" sz="2800" dirty="0" err="1"/>
              <a:t>kirjan</a:t>
            </a:r>
            <a:r>
              <a:rPr lang="en-US" sz="2800" dirty="0"/>
              <a:t>.</a:t>
            </a:r>
            <a:endParaRPr sz="2800" dirty="0"/>
          </a:p>
          <a:p>
            <a:pPr marL="609600" lvl="1" indent="-342900" algn="l" rtl="0">
              <a:lnSpc>
                <a:spcPct val="100000"/>
              </a:lnSpc>
              <a:spcBef>
                <a:spcPts val="0"/>
              </a:spcBef>
              <a:spcAft>
                <a:spcPts val="600"/>
              </a:spcAft>
              <a:buSzPts val="2400"/>
              <a:buFont typeface="Arial"/>
              <a:buChar char="•"/>
            </a:pPr>
            <a:r>
              <a:rPr lang="en-US" sz="2800" dirty="0" err="1"/>
              <a:t>Kaunokirjallisuutta</a:t>
            </a:r>
            <a:r>
              <a:rPr lang="en-US" sz="2800" dirty="0"/>
              <a:t> tai </a:t>
            </a:r>
            <a:r>
              <a:rPr lang="en-US" sz="2800" dirty="0" err="1"/>
              <a:t>tietokirjallisuutta</a:t>
            </a:r>
            <a:endParaRPr sz="2800" dirty="0"/>
          </a:p>
          <a:p>
            <a:pPr marL="609600" lvl="1" indent="-342900" algn="l" rtl="0">
              <a:lnSpc>
                <a:spcPct val="100000"/>
              </a:lnSpc>
              <a:spcBef>
                <a:spcPts val="0"/>
              </a:spcBef>
              <a:spcAft>
                <a:spcPts val="600"/>
              </a:spcAft>
              <a:buSzPts val="2400"/>
              <a:buFont typeface="Arial"/>
              <a:buChar char="•"/>
            </a:pPr>
            <a:r>
              <a:rPr lang="en-US" sz="2800" dirty="0" err="1"/>
              <a:t>Ei</a:t>
            </a:r>
            <a:r>
              <a:rPr lang="en-US" sz="2800" dirty="0"/>
              <a:t> ta-vu-</a:t>
            </a:r>
            <a:r>
              <a:rPr lang="en-US" sz="2800" dirty="0" err="1"/>
              <a:t>tet</a:t>
            </a:r>
            <a:r>
              <a:rPr lang="en-US" sz="2800" dirty="0"/>
              <a:t>-</a:t>
            </a:r>
            <a:r>
              <a:rPr lang="en-US" sz="2800" dirty="0" err="1"/>
              <a:t>tu</a:t>
            </a:r>
            <a:r>
              <a:rPr lang="en-US" sz="2800" dirty="0"/>
              <a:t>-ja </a:t>
            </a:r>
            <a:r>
              <a:rPr lang="en-US" sz="2800" dirty="0" err="1"/>
              <a:t>kirjoja</a:t>
            </a:r>
            <a:r>
              <a:rPr lang="en-US" sz="2800" dirty="0"/>
              <a:t> tai </a:t>
            </a:r>
            <a:r>
              <a:rPr lang="en-US" sz="2800" dirty="0" err="1"/>
              <a:t>oppikirjoja</a:t>
            </a:r>
            <a:endParaRPr lang="en-US" sz="2800" dirty="0"/>
          </a:p>
          <a:p>
            <a:pPr marL="609600" lvl="1" indent="-342900" algn="l" rtl="0">
              <a:lnSpc>
                <a:spcPct val="100000"/>
              </a:lnSpc>
              <a:spcBef>
                <a:spcPts val="0"/>
              </a:spcBef>
              <a:spcAft>
                <a:spcPts val="600"/>
              </a:spcAft>
              <a:buSzPts val="2400"/>
              <a:buFont typeface="Arial"/>
              <a:buChar char="•"/>
            </a:pPr>
            <a:endParaRPr sz="2800" dirty="0"/>
          </a:p>
          <a:p>
            <a:pPr marL="609600" lvl="1" indent="-342900" algn="l" rtl="0">
              <a:lnSpc>
                <a:spcPct val="100000"/>
              </a:lnSpc>
              <a:spcBef>
                <a:spcPts val="0"/>
              </a:spcBef>
              <a:spcAft>
                <a:spcPts val="600"/>
              </a:spcAft>
              <a:buSzPts val="2400"/>
              <a:buFont typeface="Arial"/>
              <a:buChar char="•"/>
            </a:pPr>
            <a:r>
              <a:rPr lang="en-US" sz="2800" dirty="0" err="1"/>
              <a:t>Sekä</a:t>
            </a:r>
            <a:r>
              <a:rPr lang="en-US" sz="2800" dirty="0"/>
              <a:t> </a:t>
            </a:r>
            <a:r>
              <a:rPr lang="en-US" sz="2800" dirty="0" err="1"/>
              <a:t>lapsella</a:t>
            </a:r>
            <a:r>
              <a:rPr lang="en-US" sz="2800" dirty="0"/>
              <a:t> </a:t>
            </a:r>
            <a:r>
              <a:rPr lang="en-US" sz="2800" dirty="0" err="1"/>
              <a:t>että</a:t>
            </a:r>
            <a:r>
              <a:rPr lang="en-US" sz="2800" dirty="0"/>
              <a:t> </a:t>
            </a:r>
            <a:r>
              <a:rPr lang="en-US" sz="2800" dirty="0" err="1"/>
              <a:t>Lukumummilla</a:t>
            </a:r>
            <a:r>
              <a:rPr lang="en-US" sz="2800" dirty="0"/>
              <a:t>/-</a:t>
            </a:r>
            <a:r>
              <a:rPr lang="en-US" sz="2800" dirty="0" err="1"/>
              <a:t>vaarilla</a:t>
            </a:r>
            <a:r>
              <a:rPr lang="en-US" sz="2800" dirty="0"/>
              <a:t> on </a:t>
            </a:r>
            <a:r>
              <a:rPr lang="en-US" sz="2800" dirty="0" err="1"/>
              <a:t>oma</a:t>
            </a:r>
            <a:r>
              <a:rPr lang="en-US" sz="2800" dirty="0"/>
              <a:t> </a:t>
            </a:r>
            <a:r>
              <a:rPr lang="en-US" sz="2800" dirty="0" err="1"/>
              <a:t>kappale</a:t>
            </a:r>
            <a:r>
              <a:rPr lang="en-US" sz="2800" dirty="0"/>
              <a:t> </a:t>
            </a:r>
            <a:r>
              <a:rPr lang="en-US" sz="2800" dirty="0" err="1"/>
              <a:t>kirjasta</a:t>
            </a:r>
            <a:r>
              <a:rPr lang="en-US" sz="2800" dirty="0"/>
              <a:t> </a:t>
            </a:r>
            <a:r>
              <a:rPr lang="en-US" sz="2800" dirty="0" err="1"/>
              <a:t>käytössä</a:t>
            </a:r>
            <a:r>
              <a:rPr lang="en-US" sz="2800" dirty="0"/>
              <a:t>. </a:t>
            </a:r>
          </a:p>
          <a:p>
            <a:pPr marL="609600" lvl="1" indent="-342900" algn="l" rtl="0">
              <a:lnSpc>
                <a:spcPct val="100000"/>
              </a:lnSpc>
              <a:spcBef>
                <a:spcPts val="0"/>
              </a:spcBef>
              <a:spcAft>
                <a:spcPts val="600"/>
              </a:spcAft>
              <a:buSzPts val="2400"/>
              <a:buFont typeface="Arial"/>
              <a:buChar char="•"/>
            </a:pPr>
            <a:r>
              <a:rPr lang="en-US" sz="2800" dirty="0" err="1"/>
              <a:t>Voit</a:t>
            </a:r>
            <a:r>
              <a:rPr lang="en-US" sz="2800" dirty="0"/>
              <a:t> </a:t>
            </a:r>
            <a:r>
              <a:rPr lang="en-US" sz="2800" dirty="0" err="1"/>
              <a:t>myös</a:t>
            </a:r>
            <a:r>
              <a:rPr lang="en-US" sz="2800" dirty="0"/>
              <a:t> </a:t>
            </a:r>
            <a:r>
              <a:rPr lang="en-US" sz="2800" dirty="0" err="1"/>
              <a:t>itse</a:t>
            </a:r>
            <a:r>
              <a:rPr lang="en-US" sz="2800" dirty="0"/>
              <a:t> </a:t>
            </a:r>
            <a:r>
              <a:rPr lang="en-US" sz="2800" dirty="0" err="1"/>
              <a:t>etsiä</a:t>
            </a:r>
            <a:r>
              <a:rPr lang="en-US" sz="2800" dirty="0"/>
              <a:t> </a:t>
            </a:r>
            <a:r>
              <a:rPr lang="en-US" sz="2800" dirty="0" err="1"/>
              <a:t>sopivia</a:t>
            </a:r>
            <a:r>
              <a:rPr lang="en-US" sz="2800" dirty="0"/>
              <a:t> </a:t>
            </a:r>
            <a:r>
              <a:rPr lang="en-US" sz="2800" dirty="0" err="1"/>
              <a:t>kirjoja</a:t>
            </a:r>
            <a:r>
              <a:rPr lang="en-US" sz="2800" dirty="0"/>
              <a:t> </a:t>
            </a:r>
            <a:r>
              <a:rPr lang="en-US" sz="2800" dirty="0" err="1"/>
              <a:t>lukuhetkiin</a:t>
            </a:r>
            <a:r>
              <a:rPr lang="en-US" sz="2800" dirty="0"/>
              <a:t> </a:t>
            </a:r>
            <a:r>
              <a:rPr lang="en-US" sz="2800" dirty="0" err="1"/>
              <a:t>kirjastosta</a:t>
            </a:r>
            <a:r>
              <a:rPr lang="en-US" sz="2800" dirty="0"/>
              <a:t>. </a:t>
            </a:r>
            <a:r>
              <a:rPr lang="en-US" sz="2800" dirty="0" err="1"/>
              <a:t>Kysy</a:t>
            </a:r>
            <a:r>
              <a:rPr lang="en-US" sz="2800" dirty="0"/>
              <a:t> </a:t>
            </a:r>
            <a:r>
              <a:rPr lang="en-US" sz="2800" dirty="0" err="1"/>
              <a:t>opettajan</a:t>
            </a:r>
            <a:r>
              <a:rPr lang="en-US" sz="2800" dirty="0"/>
              <a:t> </a:t>
            </a:r>
            <a:r>
              <a:rPr lang="en-US" sz="2800" dirty="0" err="1"/>
              <a:t>mielipidettä</a:t>
            </a:r>
            <a:r>
              <a:rPr lang="en-US" sz="2800" dirty="0"/>
              <a:t> </a:t>
            </a:r>
            <a:r>
              <a:rPr lang="en-US" sz="2800" dirty="0" err="1"/>
              <a:t>kirjoihin</a:t>
            </a:r>
            <a:r>
              <a:rPr lang="en-US" sz="2800" dirty="0"/>
              <a:t>.</a:t>
            </a:r>
            <a:endParaRPr sz="2800" dirty="0"/>
          </a:p>
        </p:txBody>
      </p:sp>
      <p:sp>
        <p:nvSpPr>
          <p:cNvPr id="239" name="Google Shape;239;p2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935013" y="59401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Lukutuokiot </a:t>
            </a:r>
            <a:r>
              <a:rPr lang="en-US" dirty="0" err="1"/>
              <a:t>alkavat</a:t>
            </a:r>
            <a:r>
              <a:rPr lang="en-US" dirty="0"/>
              <a:t>!</a:t>
            </a:r>
            <a:endParaRPr dirty="0"/>
          </a:p>
        </p:txBody>
      </p:sp>
      <p:sp>
        <p:nvSpPr>
          <p:cNvPr id="246" name="Google Shape;246;p22"/>
          <p:cNvSpPr txBox="1">
            <a:spLocks noGrp="1"/>
          </p:cNvSpPr>
          <p:nvPr>
            <p:ph type="body" idx="1"/>
          </p:nvPr>
        </p:nvSpPr>
        <p:spPr>
          <a:xfrm>
            <a:off x="585652" y="1622107"/>
            <a:ext cx="7152458" cy="413000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en-US" sz="2800" b="0" dirty="0"/>
              <a:t>Lukutuokiot </a:t>
            </a:r>
            <a:r>
              <a:rPr lang="en-US" sz="2800" b="0" dirty="0" err="1"/>
              <a:t>ovat</a:t>
            </a:r>
            <a:r>
              <a:rPr lang="en-US" sz="2800" b="0" dirty="0"/>
              <a:t> </a:t>
            </a:r>
            <a:r>
              <a:rPr lang="en-US" sz="2800" b="0" dirty="0" err="1"/>
              <a:t>kahdenkeskisiä</a:t>
            </a:r>
            <a:r>
              <a:rPr lang="en-US" sz="2800" b="0" dirty="0"/>
              <a:t> </a:t>
            </a:r>
            <a:r>
              <a:rPr lang="en-US" sz="2800" b="0" dirty="0" err="1"/>
              <a:t>eli</a:t>
            </a:r>
            <a:r>
              <a:rPr lang="en-US" sz="2800" b="0" dirty="0"/>
              <a:t>  Lukumummi/-</a:t>
            </a:r>
            <a:r>
              <a:rPr lang="en-US" sz="2800" b="0" dirty="0" err="1"/>
              <a:t>vaari</a:t>
            </a:r>
            <a:r>
              <a:rPr lang="en-US" sz="2800" b="0" dirty="0"/>
              <a:t> ja </a:t>
            </a:r>
            <a:r>
              <a:rPr lang="en-US" sz="2800" b="0" dirty="0" err="1"/>
              <a:t>oppilas</a:t>
            </a:r>
            <a:r>
              <a:rPr lang="en-US" sz="2800" b="0" dirty="0"/>
              <a:t>.</a:t>
            </a:r>
            <a:endParaRPr sz="2800" dirty="0"/>
          </a:p>
          <a:p>
            <a:pPr marL="342900" lvl="0" indent="-342900" algn="l" rtl="0">
              <a:lnSpc>
                <a:spcPct val="100000"/>
              </a:lnSpc>
              <a:spcBef>
                <a:spcPts val="0"/>
              </a:spcBef>
              <a:spcAft>
                <a:spcPts val="600"/>
              </a:spcAft>
              <a:buSzPts val="3000"/>
              <a:buFont typeface="Arial"/>
              <a:buChar char="•"/>
            </a:pPr>
            <a:r>
              <a:rPr lang="en-US" sz="2800" b="0" dirty="0" err="1"/>
              <a:t>Lukutuokio</a:t>
            </a:r>
            <a:r>
              <a:rPr lang="en-US" sz="2800" b="0" dirty="0"/>
              <a:t> </a:t>
            </a:r>
            <a:r>
              <a:rPr lang="en-US" sz="2800" b="0" dirty="0" err="1"/>
              <a:t>kestää</a:t>
            </a:r>
            <a:r>
              <a:rPr lang="en-US" sz="2800" b="0" dirty="0"/>
              <a:t> n. 20-30 min / </a:t>
            </a:r>
            <a:r>
              <a:rPr lang="en-US" sz="2800" b="0" dirty="0" err="1"/>
              <a:t>oppilas</a:t>
            </a:r>
            <a:r>
              <a:rPr lang="en-US" sz="2800" b="0" dirty="0"/>
              <a:t>.</a:t>
            </a:r>
            <a:endParaRPr sz="2800" dirty="0"/>
          </a:p>
          <a:p>
            <a:pPr marL="342900" lvl="0" indent="-342900" algn="l" rtl="0">
              <a:lnSpc>
                <a:spcPct val="100000"/>
              </a:lnSpc>
              <a:spcBef>
                <a:spcPts val="0"/>
              </a:spcBef>
              <a:spcAft>
                <a:spcPts val="600"/>
              </a:spcAft>
              <a:buSzPts val="3000"/>
              <a:buFont typeface="Arial"/>
              <a:buChar char="•"/>
            </a:pPr>
            <a:r>
              <a:rPr lang="en-US" sz="2800" b="0" dirty="0" err="1"/>
              <a:t>Toiminta</a:t>
            </a:r>
            <a:r>
              <a:rPr lang="en-US" sz="2800" b="0" dirty="0"/>
              <a:t> on </a:t>
            </a:r>
            <a:r>
              <a:rPr lang="en-US" sz="2800" b="0" dirty="0" err="1"/>
              <a:t>tarkoitettu</a:t>
            </a:r>
            <a:r>
              <a:rPr lang="en-US" sz="2800" b="0" dirty="0"/>
              <a:t> 2.–6.-luokkalaisille </a:t>
            </a:r>
            <a:r>
              <a:rPr lang="en-US" sz="2800" b="0" dirty="0" err="1"/>
              <a:t>lapsille</a:t>
            </a:r>
            <a:r>
              <a:rPr lang="en-US" sz="2800" b="0" dirty="0"/>
              <a:t>.</a:t>
            </a:r>
            <a:endParaRPr sz="2800" dirty="0"/>
          </a:p>
          <a:p>
            <a:pPr marL="342900" lvl="0" indent="-342900" algn="l" rtl="0">
              <a:lnSpc>
                <a:spcPct val="100000"/>
              </a:lnSpc>
              <a:spcBef>
                <a:spcPts val="0"/>
              </a:spcBef>
              <a:spcAft>
                <a:spcPts val="600"/>
              </a:spcAft>
              <a:buSzPts val="3000"/>
              <a:buFont typeface="Arial"/>
              <a:buChar char="•"/>
            </a:pPr>
            <a:r>
              <a:rPr lang="en-US" sz="2800" b="0" dirty="0" err="1"/>
              <a:t>Ensimmäinen</a:t>
            </a:r>
            <a:r>
              <a:rPr lang="en-US" sz="2800" b="0" dirty="0"/>
              <a:t> ja </a:t>
            </a:r>
            <a:r>
              <a:rPr lang="en-US" sz="2800" b="0" dirty="0" err="1"/>
              <a:t>viimeinen</a:t>
            </a:r>
            <a:r>
              <a:rPr lang="en-US" sz="2800" b="0" dirty="0"/>
              <a:t> </a:t>
            </a:r>
            <a:r>
              <a:rPr lang="en-US" sz="2800" b="0" dirty="0" err="1"/>
              <a:t>lukukerta</a:t>
            </a:r>
            <a:r>
              <a:rPr lang="en-US" sz="2800" b="0" dirty="0"/>
              <a:t> </a:t>
            </a:r>
            <a:r>
              <a:rPr lang="en-US" sz="2800" b="0" dirty="0" err="1"/>
              <a:t>voidaan</a:t>
            </a:r>
            <a:r>
              <a:rPr lang="en-US" sz="2800" b="0" dirty="0"/>
              <a:t> </a:t>
            </a:r>
            <a:r>
              <a:rPr lang="en-US" sz="2800" b="0" dirty="0" err="1"/>
              <a:t>pitää</a:t>
            </a:r>
            <a:r>
              <a:rPr lang="en-US" sz="2800" b="0" dirty="0"/>
              <a:t> </a:t>
            </a:r>
            <a:r>
              <a:rPr lang="en-US" sz="2800" b="0" dirty="0" err="1"/>
              <a:t>luokassa</a:t>
            </a:r>
            <a:r>
              <a:rPr lang="en-US" sz="2800" b="0" dirty="0"/>
              <a:t>, </a:t>
            </a:r>
            <a:r>
              <a:rPr lang="en-US" sz="2800" b="0" dirty="0" err="1"/>
              <a:t>jotta</a:t>
            </a:r>
            <a:r>
              <a:rPr lang="en-US" sz="2800" b="0" dirty="0"/>
              <a:t> Lukumummi/-</a:t>
            </a:r>
            <a:r>
              <a:rPr lang="en-US" sz="2800" b="0" dirty="0" err="1"/>
              <a:t>vaari</a:t>
            </a:r>
            <a:r>
              <a:rPr lang="en-US" sz="2800" b="0" dirty="0"/>
              <a:t> </a:t>
            </a:r>
            <a:r>
              <a:rPr lang="en-US" sz="2800" b="0" dirty="0" err="1"/>
              <a:t>tulisi</a:t>
            </a:r>
            <a:r>
              <a:rPr lang="en-US" sz="2800" b="0" dirty="0"/>
              <a:t> </a:t>
            </a:r>
            <a:r>
              <a:rPr lang="en-US" sz="2800" b="0" dirty="0" err="1"/>
              <a:t>kaikille</a:t>
            </a:r>
            <a:r>
              <a:rPr lang="en-US" sz="2800" b="0" dirty="0"/>
              <a:t> </a:t>
            </a:r>
            <a:r>
              <a:rPr lang="en-US" sz="2800" b="0" dirty="0" err="1"/>
              <a:t>tutuksi</a:t>
            </a:r>
            <a:r>
              <a:rPr lang="en-US" sz="2800" b="0" dirty="0"/>
              <a:t>.</a:t>
            </a:r>
            <a:endParaRPr sz="2800" dirty="0"/>
          </a:p>
        </p:txBody>
      </p:sp>
      <p:sp>
        <p:nvSpPr>
          <p:cNvPr id="247" name="Google Shape;247;p2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Alatunnistetiedot tähän 1.1.2010</a:t>
            </a:r>
            <a:endParaRPr>
              <a:solidFill>
                <a:schemeClr val="dk1"/>
              </a:solidFill>
              <a:latin typeface="Arial"/>
              <a:ea typeface="Arial"/>
              <a:cs typeface="Arial"/>
              <a:sym typeface="Arial"/>
            </a:endParaRPr>
          </a:p>
        </p:txBody>
      </p:sp>
      <p:sp>
        <p:nvSpPr>
          <p:cNvPr id="254" name="Google Shape;254;p23"/>
          <p:cNvSpPr txBox="1">
            <a:spLocks noGrp="1"/>
          </p:cNvSpPr>
          <p:nvPr>
            <p:ph type="title"/>
          </p:nvPr>
        </p:nvSpPr>
        <p:spPr>
          <a:xfrm>
            <a:off x="945760" y="495374"/>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a:t>Lapsen </a:t>
            </a:r>
            <a:r>
              <a:rPr lang="en-US" dirty="0" err="1"/>
              <a:t>näkökulman</a:t>
            </a:r>
            <a:r>
              <a:rPr lang="en-US" dirty="0"/>
              <a:t> </a:t>
            </a:r>
            <a:r>
              <a:rPr lang="en-US" dirty="0" err="1"/>
              <a:t>huomioiminen</a:t>
            </a:r>
            <a:endParaRPr dirty="0"/>
          </a:p>
        </p:txBody>
      </p:sp>
      <p:sp>
        <p:nvSpPr>
          <p:cNvPr id="255" name="Google Shape;255;p23"/>
          <p:cNvSpPr txBox="1">
            <a:spLocks noGrp="1"/>
          </p:cNvSpPr>
          <p:nvPr>
            <p:ph type="body" idx="1"/>
          </p:nvPr>
        </p:nvSpPr>
        <p:spPr>
          <a:xfrm>
            <a:off x="850072" y="1447360"/>
            <a:ext cx="7772400" cy="39632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800" b="0" dirty="0"/>
              <a:t>Kun </a:t>
            </a:r>
            <a:r>
              <a:rPr lang="en-US" sz="2800" b="0" dirty="0" err="1"/>
              <a:t>lapsi</a:t>
            </a:r>
            <a:r>
              <a:rPr lang="en-US" sz="2800" b="0" dirty="0"/>
              <a:t> </a:t>
            </a:r>
            <a:r>
              <a:rPr lang="en-US" sz="2800" b="0" dirty="0" err="1"/>
              <a:t>aloittaa</a:t>
            </a:r>
            <a:r>
              <a:rPr lang="en-US" sz="2800" b="0" dirty="0"/>
              <a:t> </a:t>
            </a:r>
            <a:r>
              <a:rPr lang="en-US" sz="2800" b="0" dirty="0" err="1"/>
              <a:t>lukutoiminnassa</a:t>
            </a:r>
            <a:r>
              <a:rPr lang="en-US" sz="2800" b="0" dirty="0"/>
              <a:t>, </a:t>
            </a:r>
            <a:r>
              <a:rPr lang="en-US" sz="2800" b="0" dirty="0" err="1"/>
              <a:t>hän</a:t>
            </a:r>
            <a:r>
              <a:rPr lang="en-US" sz="2800" b="0" dirty="0"/>
              <a:t> </a:t>
            </a:r>
            <a:r>
              <a:rPr lang="en-US" sz="2800" b="0" dirty="0" err="1"/>
              <a:t>tutustuu</a:t>
            </a:r>
            <a:r>
              <a:rPr lang="en-US" sz="2800" b="0" dirty="0"/>
              <a:t> </a:t>
            </a:r>
            <a:r>
              <a:rPr lang="en-US" sz="2800" b="0" dirty="0" err="1"/>
              <a:t>myös</a:t>
            </a:r>
            <a:r>
              <a:rPr lang="en-US" sz="2800" b="0" dirty="0"/>
              <a:t> </a:t>
            </a:r>
            <a:r>
              <a:rPr lang="en-US" sz="2800" b="0" dirty="0" err="1"/>
              <a:t>uuteen</a:t>
            </a:r>
            <a:r>
              <a:rPr lang="en-US" sz="2800" b="0" dirty="0"/>
              <a:t> </a:t>
            </a:r>
            <a:r>
              <a:rPr lang="en-US" sz="2800" b="0" dirty="0" err="1"/>
              <a:t>aikuiseen</a:t>
            </a:r>
            <a:r>
              <a:rPr lang="en-US" sz="2800" b="0" dirty="0"/>
              <a:t>. On </a:t>
            </a:r>
            <a:r>
              <a:rPr lang="en-US" sz="2800" b="0" dirty="0" err="1"/>
              <a:t>tärkeää</a:t>
            </a:r>
            <a:r>
              <a:rPr lang="en-US" sz="2800" b="0" dirty="0"/>
              <a:t>, </a:t>
            </a:r>
            <a:r>
              <a:rPr lang="en-US" sz="2800" b="0" dirty="0" err="1"/>
              <a:t>että</a:t>
            </a:r>
            <a:r>
              <a:rPr lang="en-US" sz="2800" b="0" dirty="0"/>
              <a:t> </a:t>
            </a:r>
            <a:r>
              <a:rPr lang="en-US" sz="2800" b="0" dirty="0" err="1"/>
              <a:t>lapsi</a:t>
            </a:r>
            <a:r>
              <a:rPr lang="en-US" sz="2800" b="0" dirty="0"/>
              <a:t> </a:t>
            </a:r>
            <a:r>
              <a:rPr lang="en-US" sz="2800" b="0" dirty="0" err="1"/>
              <a:t>kokee</a:t>
            </a:r>
            <a:r>
              <a:rPr lang="en-US" sz="2800" b="0" dirty="0"/>
              <a:t> </a:t>
            </a:r>
            <a:r>
              <a:rPr lang="en-US" sz="2800" b="0" dirty="0" err="1"/>
              <a:t>lukuhetken</a:t>
            </a:r>
            <a:r>
              <a:rPr lang="en-US" sz="2800" b="0" dirty="0"/>
              <a:t> </a:t>
            </a:r>
            <a:r>
              <a:rPr lang="en-US" sz="2800" b="0" dirty="0" err="1"/>
              <a:t>mukavana</a:t>
            </a:r>
            <a:r>
              <a:rPr lang="en-US" sz="2800" b="0" dirty="0"/>
              <a:t>, </a:t>
            </a:r>
            <a:r>
              <a:rPr lang="en-US" sz="2800" b="0" dirty="0" err="1"/>
              <a:t>kannustavana</a:t>
            </a:r>
            <a:r>
              <a:rPr lang="en-US" sz="2800" b="0" dirty="0"/>
              <a:t> ja </a:t>
            </a:r>
            <a:r>
              <a:rPr lang="en-US" sz="2800" b="0" dirty="0" err="1"/>
              <a:t>turvallisena</a:t>
            </a:r>
            <a:r>
              <a:rPr lang="en-US" sz="2800" b="0" dirty="0"/>
              <a:t>. </a:t>
            </a:r>
            <a:endParaRPr sz="2800" dirty="0"/>
          </a:p>
          <a:p>
            <a:pPr marL="0" lvl="0" indent="0" algn="l" rtl="0">
              <a:lnSpc>
                <a:spcPct val="100000"/>
              </a:lnSpc>
              <a:spcBef>
                <a:spcPts val="0"/>
              </a:spcBef>
              <a:spcAft>
                <a:spcPts val="1200"/>
              </a:spcAft>
              <a:buNone/>
            </a:pPr>
            <a:r>
              <a:rPr lang="en-US" sz="2800" b="0" dirty="0" err="1"/>
              <a:t>Pohtikaa</a:t>
            </a:r>
            <a:r>
              <a:rPr lang="en-US" sz="2800" b="0" dirty="0"/>
              <a:t> </a:t>
            </a:r>
            <a:r>
              <a:rPr lang="en-US" sz="2800" b="0" dirty="0" err="1"/>
              <a:t>yhdessä</a:t>
            </a:r>
            <a:r>
              <a:rPr lang="en-US" sz="2800" b="0" dirty="0"/>
              <a:t>:</a:t>
            </a:r>
            <a:endParaRPr sz="2800" dirty="0"/>
          </a:p>
          <a:p>
            <a:pPr marL="342900" lvl="0" indent="-342900" algn="l" rtl="0">
              <a:lnSpc>
                <a:spcPct val="100000"/>
              </a:lnSpc>
              <a:spcBef>
                <a:spcPts val="0"/>
              </a:spcBef>
              <a:spcAft>
                <a:spcPts val="1200"/>
              </a:spcAft>
              <a:buSzPts val="3000"/>
              <a:buFont typeface="Arial"/>
              <a:buChar char="•"/>
            </a:pPr>
            <a:r>
              <a:rPr lang="en-US" sz="2800" b="0" dirty="0" err="1"/>
              <a:t>Miten</a:t>
            </a:r>
            <a:r>
              <a:rPr lang="en-US" sz="2800" b="0" dirty="0"/>
              <a:t> </a:t>
            </a:r>
            <a:r>
              <a:rPr lang="en-US" sz="2800" b="0" dirty="0" err="1"/>
              <a:t>luot</a:t>
            </a:r>
            <a:r>
              <a:rPr lang="en-US" sz="2800" b="0" dirty="0"/>
              <a:t> </a:t>
            </a:r>
            <a:r>
              <a:rPr lang="en-US" sz="2800" b="0" dirty="0" err="1"/>
              <a:t>myönteistä</a:t>
            </a:r>
            <a:r>
              <a:rPr lang="en-US" sz="2800" b="0" dirty="0"/>
              <a:t> ja </a:t>
            </a:r>
            <a:r>
              <a:rPr lang="en-US" sz="2800" b="0" dirty="0" err="1"/>
              <a:t>rohkaisevaa</a:t>
            </a:r>
            <a:r>
              <a:rPr lang="en-US" sz="2800" b="0" dirty="0"/>
              <a:t> </a:t>
            </a:r>
            <a:r>
              <a:rPr lang="en-US" sz="2800" b="0" dirty="0" err="1"/>
              <a:t>ilmapiiriä</a:t>
            </a:r>
            <a:r>
              <a:rPr lang="en-US" sz="2800" b="0" dirty="0"/>
              <a:t>?</a:t>
            </a:r>
            <a:endParaRPr sz="2800" dirty="0"/>
          </a:p>
          <a:p>
            <a:pPr marL="342900" lvl="0" indent="-342900" algn="l" rtl="0">
              <a:lnSpc>
                <a:spcPct val="100000"/>
              </a:lnSpc>
              <a:spcBef>
                <a:spcPts val="0"/>
              </a:spcBef>
              <a:spcAft>
                <a:spcPts val="1200"/>
              </a:spcAft>
              <a:buSzPts val="3000"/>
              <a:buFont typeface="Arial"/>
              <a:buChar char="•"/>
            </a:pPr>
            <a:r>
              <a:rPr lang="en-US" sz="2800" b="0" dirty="0" err="1"/>
              <a:t>Millä</a:t>
            </a:r>
            <a:r>
              <a:rPr lang="en-US" sz="2800" b="0" dirty="0"/>
              <a:t> </a:t>
            </a:r>
            <a:r>
              <a:rPr lang="en-US" sz="2800" b="0" dirty="0" err="1"/>
              <a:t>tavoin</a:t>
            </a:r>
            <a:r>
              <a:rPr lang="en-US" sz="2800" b="0" dirty="0"/>
              <a:t> (</a:t>
            </a:r>
            <a:r>
              <a:rPr lang="en-US" sz="2800" b="0" dirty="0" err="1"/>
              <a:t>esim</a:t>
            </a:r>
            <a:r>
              <a:rPr lang="en-US" sz="2800" b="0" dirty="0"/>
              <a:t>. </a:t>
            </a:r>
            <a:r>
              <a:rPr lang="en-US" sz="2800" b="0" dirty="0" err="1"/>
              <a:t>ilmein</a:t>
            </a:r>
            <a:r>
              <a:rPr lang="en-US" sz="2800" b="0" dirty="0"/>
              <a:t>, </a:t>
            </a:r>
            <a:r>
              <a:rPr lang="en-US" sz="2800" b="0" dirty="0" err="1"/>
              <a:t>elein</a:t>
            </a:r>
            <a:r>
              <a:rPr lang="en-US" sz="2800" b="0" dirty="0"/>
              <a:t>, </a:t>
            </a:r>
            <a:r>
              <a:rPr lang="en-US" sz="2800" b="0" dirty="0" err="1"/>
              <a:t>sanoin</a:t>
            </a:r>
            <a:r>
              <a:rPr lang="en-US" sz="2800" b="0" dirty="0"/>
              <a:t>, </a:t>
            </a:r>
            <a:r>
              <a:rPr lang="en-US" sz="2800" b="0" dirty="0" err="1"/>
              <a:t>äänensävyin</a:t>
            </a:r>
            <a:r>
              <a:rPr lang="en-US" sz="2800" b="0" dirty="0"/>
              <a:t>) </a:t>
            </a:r>
            <a:r>
              <a:rPr lang="en-US" sz="2800" b="0" dirty="0" err="1"/>
              <a:t>voit</a:t>
            </a:r>
            <a:r>
              <a:rPr lang="en-US" sz="2800" b="0" dirty="0"/>
              <a:t> </a:t>
            </a:r>
            <a:r>
              <a:rPr lang="en-US" sz="2800" b="0" dirty="0" err="1"/>
              <a:t>viestiä</a:t>
            </a:r>
            <a:r>
              <a:rPr lang="en-US" sz="2800" b="0" dirty="0"/>
              <a:t> </a:t>
            </a:r>
            <a:r>
              <a:rPr lang="en-US" sz="2800" b="0" dirty="0" err="1"/>
              <a:t>lapselle</a:t>
            </a:r>
            <a:r>
              <a:rPr lang="en-US" sz="2800" b="0" dirty="0"/>
              <a:t> </a:t>
            </a:r>
            <a:r>
              <a:rPr lang="en-US" sz="2800" b="0" dirty="0" err="1"/>
              <a:t>ystävällisyyttä</a:t>
            </a:r>
            <a:r>
              <a:rPr lang="en-US" sz="2800" b="0" dirty="0"/>
              <a:t> ja </a:t>
            </a:r>
            <a:r>
              <a:rPr lang="en-US" sz="2800" b="0" dirty="0" err="1"/>
              <a:t>hyväksyntää</a:t>
            </a:r>
            <a:r>
              <a:rPr lang="en-US" sz="2800" b="0" dirty="0"/>
              <a:t> </a:t>
            </a:r>
            <a:r>
              <a:rPr lang="en-US" sz="2800" b="0" dirty="0" err="1"/>
              <a:t>sekä</a:t>
            </a:r>
            <a:r>
              <a:rPr lang="en-US" sz="2800" b="0" dirty="0"/>
              <a:t> </a:t>
            </a:r>
            <a:r>
              <a:rPr lang="en-US" sz="2800" b="0" dirty="0" err="1"/>
              <a:t>kannustat</a:t>
            </a:r>
            <a:r>
              <a:rPr lang="en-US" sz="2800" b="0" dirty="0"/>
              <a:t> </a:t>
            </a:r>
            <a:r>
              <a:rPr lang="en-US" sz="2800" b="0" dirty="0" err="1"/>
              <a:t>lukemisharjoitteiden</a:t>
            </a:r>
            <a:r>
              <a:rPr lang="en-US" sz="2800" b="0" dirty="0"/>
              <a:t> </a:t>
            </a:r>
            <a:r>
              <a:rPr lang="en-US" sz="2800" b="0" dirty="0" err="1"/>
              <a:t>parissa</a:t>
            </a:r>
            <a:r>
              <a:rPr lang="en-US" sz="2800" b="0" dirty="0"/>
              <a:t>? </a:t>
            </a:r>
            <a:endParaRPr sz="2800"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endParaRPr dirty="0"/>
          </a:p>
        </p:txBody>
      </p:sp>
      <p:sp>
        <p:nvSpPr>
          <p:cNvPr id="256" name="Google Shape;256;p23"/>
          <p:cNvSpPr/>
          <p:nvPr/>
        </p:nvSpPr>
        <p:spPr>
          <a:xfrm>
            <a:off x="8474075" y="5999163"/>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57" name="Google Shape;257;p23"/>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946443" y="540556"/>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Lukutuokion sisältö</a:t>
            </a:r>
            <a:endParaRPr/>
          </a:p>
        </p:txBody>
      </p:sp>
      <p:sp>
        <p:nvSpPr>
          <p:cNvPr id="263" name="Google Shape;263;p24"/>
          <p:cNvSpPr txBox="1">
            <a:spLocks noGrp="1"/>
          </p:cNvSpPr>
          <p:nvPr>
            <p:ph type="body" idx="1"/>
          </p:nvPr>
        </p:nvSpPr>
        <p:spPr>
          <a:xfrm>
            <a:off x="945761" y="1710352"/>
            <a:ext cx="4348134"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800" b="0" dirty="0"/>
              <a:t>1. </a:t>
            </a:r>
            <a:r>
              <a:rPr lang="en-US" sz="2800" b="0" dirty="0" err="1"/>
              <a:t>Kysy</a:t>
            </a:r>
            <a:r>
              <a:rPr lang="en-US" sz="2800" b="0" dirty="0"/>
              <a:t> </a:t>
            </a:r>
            <a:r>
              <a:rPr lang="en-US" sz="2800" b="0" dirty="0" err="1"/>
              <a:t>lapsen</a:t>
            </a:r>
            <a:r>
              <a:rPr lang="en-US" sz="2800" b="0" dirty="0"/>
              <a:t> </a:t>
            </a:r>
            <a:r>
              <a:rPr lang="en-US" sz="2800" b="0" dirty="0" err="1"/>
              <a:t>kuulumiset</a:t>
            </a:r>
            <a:r>
              <a:rPr lang="en-US" sz="2800" b="0" dirty="0"/>
              <a:t>. </a:t>
            </a:r>
            <a:r>
              <a:rPr lang="en-US" sz="2800" b="0" dirty="0" err="1"/>
              <a:t>Virittäytykää</a:t>
            </a:r>
            <a:r>
              <a:rPr lang="en-US" sz="2800" b="0" dirty="0"/>
              <a:t> </a:t>
            </a:r>
            <a:r>
              <a:rPr lang="en-US" sz="2800" b="0" dirty="0" err="1"/>
              <a:t>lukemiseen</a:t>
            </a:r>
            <a:r>
              <a:rPr lang="en-US" sz="2800" b="0" dirty="0"/>
              <a:t> (</a:t>
            </a:r>
            <a:r>
              <a:rPr lang="en-US" sz="2800" b="0" dirty="0" err="1"/>
              <a:t>mihin</a:t>
            </a:r>
            <a:r>
              <a:rPr lang="en-US" sz="2800" b="0" dirty="0"/>
              <a:t> </a:t>
            </a:r>
            <a:r>
              <a:rPr lang="en-US" sz="2800" b="0" dirty="0" err="1"/>
              <a:t>kohtaan</a:t>
            </a:r>
            <a:r>
              <a:rPr lang="en-US" sz="2800" b="0" dirty="0"/>
              <a:t> </a:t>
            </a:r>
            <a:r>
              <a:rPr lang="en-US" sz="2800" b="0" dirty="0" err="1"/>
              <a:t>viime</a:t>
            </a:r>
            <a:r>
              <a:rPr lang="en-US" sz="2800" b="0" dirty="0"/>
              <a:t> </a:t>
            </a:r>
            <a:r>
              <a:rPr lang="en-US" sz="2800" b="0" dirty="0" err="1"/>
              <a:t>kerralla</a:t>
            </a:r>
            <a:r>
              <a:rPr lang="en-US" sz="2800" b="0" dirty="0"/>
              <a:t> </a:t>
            </a:r>
            <a:r>
              <a:rPr lang="en-US" sz="2800" b="0" dirty="0" err="1"/>
              <a:t>jäimmekään</a:t>
            </a:r>
            <a:r>
              <a:rPr lang="en-US" sz="2800" b="0" dirty="0"/>
              <a:t>?).</a:t>
            </a:r>
            <a:endParaRPr sz="2800" b="0" dirty="0"/>
          </a:p>
          <a:p>
            <a:pPr marL="0" lvl="0" indent="0" algn="l" rtl="0">
              <a:lnSpc>
                <a:spcPct val="100000"/>
              </a:lnSpc>
              <a:spcBef>
                <a:spcPts val="0"/>
              </a:spcBef>
              <a:spcAft>
                <a:spcPts val="0"/>
              </a:spcAft>
              <a:buNone/>
            </a:pPr>
            <a:r>
              <a:rPr lang="en-US" sz="2800" b="0" dirty="0"/>
              <a:t>2. </a:t>
            </a:r>
            <a:r>
              <a:rPr lang="en-US" sz="2800" b="0" dirty="0" err="1"/>
              <a:t>Lukekaa</a:t>
            </a:r>
            <a:r>
              <a:rPr lang="en-US" sz="2800" b="0" dirty="0"/>
              <a:t> </a:t>
            </a:r>
            <a:r>
              <a:rPr lang="en-US" sz="2800" b="0" dirty="0" err="1"/>
              <a:t>kirjaa</a:t>
            </a:r>
            <a:r>
              <a:rPr lang="en-US" sz="2800" b="0" dirty="0"/>
              <a:t> </a:t>
            </a:r>
            <a:r>
              <a:rPr lang="en-US" sz="2800" b="0" dirty="0" err="1"/>
              <a:t>eri</a:t>
            </a:r>
            <a:r>
              <a:rPr lang="en-US" sz="2800" b="0" dirty="0"/>
              <a:t> </a:t>
            </a:r>
            <a:r>
              <a:rPr lang="en-US" sz="2800" b="0" dirty="0" err="1"/>
              <a:t>lukutavoilla</a:t>
            </a:r>
            <a:r>
              <a:rPr lang="en-US" sz="2800" b="0" dirty="0"/>
              <a:t>.</a:t>
            </a:r>
            <a:endParaRPr sz="2800" b="0" dirty="0"/>
          </a:p>
          <a:p>
            <a:pPr marL="0" lvl="0" indent="0" algn="l" rtl="0">
              <a:lnSpc>
                <a:spcPct val="100000"/>
              </a:lnSpc>
              <a:spcBef>
                <a:spcPts val="0"/>
              </a:spcBef>
              <a:spcAft>
                <a:spcPts val="0"/>
              </a:spcAft>
              <a:buNone/>
            </a:pPr>
            <a:r>
              <a:rPr lang="en-US" sz="2800" b="0" dirty="0"/>
              <a:t>3. </a:t>
            </a:r>
            <a:r>
              <a:rPr lang="en-US" sz="2800" b="0" dirty="0" err="1"/>
              <a:t>Keskustelkaa</a:t>
            </a:r>
            <a:r>
              <a:rPr lang="en-US" sz="2800" b="0" dirty="0"/>
              <a:t> </a:t>
            </a:r>
            <a:r>
              <a:rPr lang="en-US" sz="2800" b="0" dirty="0" err="1"/>
              <a:t>luetusta</a:t>
            </a:r>
            <a:r>
              <a:rPr lang="en-US" sz="2800" b="0" dirty="0"/>
              <a:t> ja anna </a:t>
            </a:r>
            <a:r>
              <a:rPr lang="en-US" sz="2800" b="0" dirty="0" err="1"/>
              <a:t>lapselle</a:t>
            </a:r>
            <a:r>
              <a:rPr lang="en-US" sz="2800" b="0" dirty="0"/>
              <a:t> </a:t>
            </a:r>
            <a:r>
              <a:rPr lang="en-US" sz="2800" b="0" dirty="0" err="1"/>
              <a:t>tarra</a:t>
            </a:r>
            <a:r>
              <a:rPr lang="en-US" sz="2800" b="0" dirty="0"/>
              <a:t> </a:t>
            </a:r>
            <a:r>
              <a:rPr lang="en-US" sz="2800" b="0" dirty="0" err="1"/>
              <a:t>kirjanmerkkiin</a:t>
            </a:r>
            <a:r>
              <a:rPr lang="en-US" sz="2800" b="0" dirty="0"/>
              <a:t> </a:t>
            </a:r>
            <a:r>
              <a:rPr lang="en-US" sz="2800" b="0" dirty="0" err="1"/>
              <a:t>laitettavaksi</a:t>
            </a:r>
            <a:r>
              <a:rPr lang="en-US" sz="2800" b="0" dirty="0"/>
              <a:t>. </a:t>
            </a:r>
            <a:endParaRPr sz="2800" dirty="0"/>
          </a:p>
        </p:txBody>
      </p:sp>
      <p:sp>
        <p:nvSpPr>
          <p:cNvPr id="264" name="Google Shape;264;p2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265" name="Google Shape;265;p24"/>
          <p:cNvPicPr preferRelativeResize="0"/>
          <p:nvPr/>
        </p:nvPicPr>
        <p:blipFill rotWithShape="1">
          <a:blip r:embed="rId3">
            <a:alphaModFix/>
          </a:blip>
          <a:srcRect/>
          <a:stretch/>
        </p:blipFill>
        <p:spPr>
          <a:xfrm>
            <a:off x="5105400" y="2976620"/>
            <a:ext cx="3937000" cy="28120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Lukeminen</a:t>
            </a:r>
            <a:endParaRPr/>
          </a:p>
        </p:txBody>
      </p:sp>
      <p:sp>
        <p:nvSpPr>
          <p:cNvPr id="272" name="Google Shape;272;p25"/>
          <p:cNvSpPr txBox="1">
            <a:spLocks noGrp="1"/>
          </p:cNvSpPr>
          <p:nvPr>
            <p:ph type="body" idx="1"/>
          </p:nvPr>
        </p:nvSpPr>
        <p:spPr>
          <a:xfrm>
            <a:off x="946443" y="1624445"/>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2400" dirty="0"/>
              <a:t>Ennen </a:t>
            </a:r>
            <a:r>
              <a:rPr lang="en-US" sz="2400" dirty="0" err="1"/>
              <a:t>lukemista</a:t>
            </a:r>
            <a:r>
              <a:rPr lang="en-US" sz="2400" dirty="0"/>
              <a:t>: </a:t>
            </a:r>
            <a:r>
              <a:rPr lang="en-US" sz="2400" b="0" dirty="0" err="1"/>
              <a:t>Katso</a:t>
            </a:r>
            <a:r>
              <a:rPr lang="en-US" sz="2400" b="0" dirty="0"/>
              <a:t> </a:t>
            </a:r>
            <a:r>
              <a:rPr lang="en-US" sz="2400" b="0" dirty="0" err="1"/>
              <a:t>yhdessä</a:t>
            </a:r>
            <a:r>
              <a:rPr lang="en-US" sz="2400" b="0" dirty="0"/>
              <a:t> </a:t>
            </a:r>
            <a:r>
              <a:rPr lang="en-US" sz="2400" b="0" dirty="0" err="1"/>
              <a:t>lapsen</a:t>
            </a:r>
            <a:r>
              <a:rPr lang="en-US" sz="2400" b="0" dirty="0"/>
              <a:t> </a:t>
            </a:r>
            <a:r>
              <a:rPr lang="en-US" sz="2400" b="0" dirty="0" err="1"/>
              <a:t>kanssa</a:t>
            </a:r>
            <a:r>
              <a:rPr lang="en-US" sz="2400" b="0" dirty="0"/>
              <a:t> </a:t>
            </a:r>
            <a:r>
              <a:rPr lang="en-US" sz="2400" b="0" dirty="0" err="1"/>
              <a:t>kuvat</a:t>
            </a:r>
            <a:r>
              <a:rPr lang="en-US" sz="2400" b="0" dirty="0"/>
              <a:t> ja </a:t>
            </a:r>
            <a:r>
              <a:rPr lang="en-US" sz="2400" b="0" dirty="0" err="1"/>
              <a:t>otsikot</a:t>
            </a:r>
            <a:r>
              <a:rPr lang="en-US" sz="2400" b="0" dirty="0"/>
              <a:t> ja </a:t>
            </a:r>
            <a:r>
              <a:rPr lang="en-US" sz="2400" b="0" dirty="0" err="1"/>
              <a:t>pohtikaa</a:t>
            </a:r>
            <a:r>
              <a:rPr lang="en-US" sz="2400" b="0" dirty="0"/>
              <a:t>, </a:t>
            </a:r>
            <a:r>
              <a:rPr lang="en-US" sz="2400" b="0" dirty="0" err="1"/>
              <a:t>mitä</a:t>
            </a:r>
            <a:r>
              <a:rPr lang="en-US" sz="2400" b="0" dirty="0"/>
              <a:t> </a:t>
            </a:r>
            <a:r>
              <a:rPr lang="en-US" sz="2400" b="0" dirty="0" err="1"/>
              <a:t>kappaleessa</a:t>
            </a:r>
            <a:r>
              <a:rPr lang="en-US" sz="2400" b="0" dirty="0"/>
              <a:t> </a:t>
            </a:r>
            <a:r>
              <a:rPr lang="en-US" sz="2400" b="0" dirty="0" err="1"/>
              <a:t>voisi</a:t>
            </a:r>
            <a:r>
              <a:rPr lang="en-US" sz="2400" b="0" dirty="0"/>
              <a:t> </a:t>
            </a:r>
            <a:r>
              <a:rPr lang="en-US" sz="2400" b="0" dirty="0" err="1"/>
              <a:t>tapahtua</a:t>
            </a:r>
            <a:r>
              <a:rPr lang="en-US" sz="2400" b="0" dirty="0"/>
              <a:t>.</a:t>
            </a:r>
            <a:endParaRPr sz="2400" dirty="0"/>
          </a:p>
          <a:p>
            <a:pPr marL="0" lvl="0" indent="0" algn="l" rtl="0">
              <a:lnSpc>
                <a:spcPct val="100000"/>
              </a:lnSpc>
              <a:spcBef>
                <a:spcPts val="0"/>
              </a:spcBef>
              <a:spcAft>
                <a:spcPts val="1200"/>
              </a:spcAft>
              <a:buNone/>
            </a:pPr>
            <a:r>
              <a:rPr lang="en-US" sz="2400" dirty="0" err="1"/>
              <a:t>Lukemisen</a:t>
            </a:r>
            <a:r>
              <a:rPr lang="en-US" sz="2400" dirty="0"/>
              <a:t> </a:t>
            </a:r>
            <a:r>
              <a:rPr lang="en-US" sz="2400" dirty="0" err="1"/>
              <a:t>aikana</a:t>
            </a:r>
            <a:r>
              <a:rPr lang="en-US" sz="2400" dirty="0"/>
              <a:t>: </a:t>
            </a:r>
            <a:r>
              <a:rPr lang="en-US" sz="2400" b="0" dirty="0" err="1"/>
              <a:t>Pysähtykää</a:t>
            </a:r>
            <a:r>
              <a:rPr lang="en-US" sz="2400" b="0" dirty="0"/>
              <a:t> </a:t>
            </a:r>
            <a:r>
              <a:rPr lang="en-US" sz="2400" b="0" dirty="0" err="1"/>
              <a:t>kuvien</a:t>
            </a:r>
            <a:r>
              <a:rPr lang="en-US" sz="2400" b="0" dirty="0"/>
              <a:t> </a:t>
            </a:r>
            <a:r>
              <a:rPr lang="en-US" sz="2400" b="0" dirty="0" err="1"/>
              <a:t>kohdalla</a:t>
            </a:r>
            <a:r>
              <a:rPr lang="en-US" sz="2400" b="0" dirty="0"/>
              <a:t>, </a:t>
            </a:r>
            <a:r>
              <a:rPr lang="en-US" sz="2400" b="0" dirty="0" err="1"/>
              <a:t>kappaleen</a:t>
            </a:r>
            <a:r>
              <a:rPr lang="en-US" sz="2400" b="0" dirty="0"/>
              <a:t> </a:t>
            </a:r>
            <a:r>
              <a:rPr lang="en-US" sz="2400" b="0" dirty="0" err="1"/>
              <a:t>vaihtuessa</a:t>
            </a:r>
            <a:r>
              <a:rPr lang="en-US" sz="2400" b="0" dirty="0"/>
              <a:t> </a:t>
            </a:r>
            <a:r>
              <a:rPr lang="en-US" sz="2400" b="0" dirty="0" err="1"/>
              <a:t>sekä</a:t>
            </a:r>
            <a:r>
              <a:rPr lang="en-US" sz="2400" b="0" dirty="0"/>
              <a:t> </a:t>
            </a:r>
            <a:r>
              <a:rPr lang="en-US" sz="2400" b="0" dirty="0" err="1"/>
              <a:t>lopussa</a:t>
            </a:r>
            <a:r>
              <a:rPr lang="en-US" sz="2400" b="0" dirty="0"/>
              <a:t> </a:t>
            </a:r>
            <a:r>
              <a:rPr lang="en-US" sz="2400" b="0" dirty="0" err="1"/>
              <a:t>hengähtämään</a:t>
            </a:r>
            <a:r>
              <a:rPr lang="en-US" sz="2400" b="0" dirty="0"/>
              <a:t> ja </a:t>
            </a:r>
            <a:r>
              <a:rPr lang="en-US" sz="2400" b="0" dirty="0" err="1"/>
              <a:t>jutelkaa</a:t>
            </a:r>
            <a:r>
              <a:rPr lang="en-US" sz="2400" b="0" dirty="0"/>
              <a:t> </a:t>
            </a:r>
            <a:r>
              <a:rPr lang="en-US" sz="2400" b="0" dirty="0" err="1"/>
              <a:t>luetusta</a:t>
            </a:r>
            <a:r>
              <a:rPr lang="en-US" sz="2400" b="0" dirty="0"/>
              <a:t>. </a:t>
            </a:r>
            <a:r>
              <a:rPr lang="en-US" sz="2400" b="0" dirty="0" err="1"/>
              <a:t>Mitä</a:t>
            </a:r>
            <a:r>
              <a:rPr lang="en-US" sz="2400" b="0" dirty="0"/>
              <a:t> </a:t>
            </a:r>
            <a:r>
              <a:rPr lang="en-US" sz="2400" b="0" dirty="0" err="1"/>
              <a:t>kuvissa</a:t>
            </a:r>
            <a:r>
              <a:rPr lang="en-US" sz="2400" b="0" dirty="0"/>
              <a:t> on? </a:t>
            </a:r>
            <a:r>
              <a:rPr lang="en-US" sz="2400" b="0" dirty="0" err="1"/>
              <a:t>Oliko</a:t>
            </a:r>
            <a:r>
              <a:rPr lang="en-US" sz="2400" b="0" dirty="0"/>
              <a:t> </a:t>
            </a:r>
            <a:r>
              <a:rPr lang="en-US" sz="2400" b="0" dirty="0" err="1"/>
              <a:t>outoja</a:t>
            </a:r>
            <a:r>
              <a:rPr lang="en-US" sz="2400" b="0" dirty="0"/>
              <a:t> </a:t>
            </a:r>
            <a:r>
              <a:rPr lang="en-US" sz="2400" b="0" dirty="0" err="1"/>
              <a:t>sanoja</a:t>
            </a:r>
            <a:r>
              <a:rPr lang="en-US" sz="2400" b="0" dirty="0"/>
              <a:t>?</a:t>
            </a:r>
            <a:endParaRPr sz="2400" dirty="0"/>
          </a:p>
          <a:p>
            <a:pPr marL="0" lvl="0" indent="0" algn="l" rtl="0">
              <a:lnSpc>
                <a:spcPct val="100000"/>
              </a:lnSpc>
              <a:spcBef>
                <a:spcPts val="0"/>
              </a:spcBef>
              <a:spcAft>
                <a:spcPts val="1200"/>
              </a:spcAft>
              <a:buNone/>
            </a:pPr>
            <a:r>
              <a:rPr lang="en-US" sz="2400" dirty="0" err="1"/>
              <a:t>Käytä</a:t>
            </a:r>
            <a:r>
              <a:rPr lang="en-US" sz="2400" dirty="0"/>
              <a:t> </a:t>
            </a:r>
            <a:r>
              <a:rPr lang="en-US" sz="2400" dirty="0" err="1"/>
              <a:t>eri</a:t>
            </a:r>
            <a:r>
              <a:rPr lang="en-US" sz="2400" dirty="0"/>
              <a:t> </a:t>
            </a:r>
            <a:r>
              <a:rPr lang="en-US" sz="2400" dirty="0" err="1"/>
              <a:t>kerroilla</a:t>
            </a:r>
            <a:r>
              <a:rPr lang="en-US" sz="2400" dirty="0"/>
              <a:t> </a:t>
            </a:r>
            <a:r>
              <a:rPr lang="en-US" sz="2400" dirty="0" err="1"/>
              <a:t>eri</a:t>
            </a:r>
            <a:r>
              <a:rPr lang="en-US" sz="2400" dirty="0"/>
              <a:t> </a:t>
            </a:r>
            <a:r>
              <a:rPr lang="en-US" sz="2400" dirty="0" err="1"/>
              <a:t>lukutapoja</a:t>
            </a:r>
            <a:r>
              <a:rPr lang="en-US" sz="2400" dirty="0"/>
              <a:t> </a:t>
            </a:r>
            <a:r>
              <a:rPr lang="en-US" sz="2400" dirty="0" err="1"/>
              <a:t>vuorotellen</a:t>
            </a:r>
            <a:r>
              <a:rPr lang="en-US" sz="2400" dirty="0"/>
              <a:t>.</a:t>
            </a:r>
            <a:endParaRPr lang="en-US" sz="2400" b="0" i="1" dirty="0">
              <a:latin typeface="Calibri"/>
              <a:ea typeface="Calibri"/>
              <a:cs typeface="Calibri"/>
              <a:sym typeface="Calibri"/>
            </a:endParaRPr>
          </a:p>
          <a:p>
            <a:pPr marL="0" lvl="0" indent="0" algn="ctr" rtl="0">
              <a:lnSpc>
                <a:spcPct val="100000"/>
              </a:lnSpc>
              <a:spcBef>
                <a:spcPts val="0"/>
              </a:spcBef>
              <a:spcAft>
                <a:spcPts val="0"/>
              </a:spcAft>
              <a:buNone/>
            </a:pPr>
            <a:endParaRPr lang="en-US" sz="2400" b="0" i="1" dirty="0"/>
          </a:p>
          <a:p>
            <a:pPr marL="0" lvl="0" indent="0" algn="ctr" rtl="0">
              <a:lnSpc>
                <a:spcPct val="100000"/>
              </a:lnSpc>
              <a:spcBef>
                <a:spcPts val="0"/>
              </a:spcBef>
              <a:spcAft>
                <a:spcPts val="0"/>
              </a:spcAft>
              <a:buNone/>
            </a:pPr>
            <a:r>
              <a:rPr lang="en-US" sz="2400" b="0" dirty="0" err="1">
                <a:latin typeface="Calibri"/>
                <a:ea typeface="Calibri"/>
                <a:cs typeface="Calibri"/>
                <a:sym typeface="Calibri"/>
              </a:rPr>
              <a:t>Muistathan</a:t>
            </a:r>
            <a:r>
              <a:rPr lang="en-US" sz="2400" b="0" dirty="0">
                <a:latin typeface="Calibri"/>
                <a:ea typeface="Calibri"/>
                <a:cs typeface="Calibri"/>
                <a:sym typeface="Calibri"/>
              </a:rPr>
              <a:t> </a:t>
            </a:r>
            <a:r>
              <a:rPr lang="en-US" sz="2400" b="0" dirty="0" err="1">
                <a:latin typeface="Calibri"/>
                <a:ea typeface="Calibri"/>
                <a:cs typeface="Calibri"/>
                <a:sym typeface="Calibri"/>
              </a:rPr>
              <a:t>kehua</a:t>
            </a:r>
            <a:r>
              <a:rPr lang="en-US" sz="2400" b="0" dirty="0">
                <a:latin typeface="Calibri"/>
                <a:ea typeface="Calibri"/>
                <a:cs typeface="Calibri"/>
                <a:sym typeface="Calibri"/>
              </a:rPr>
              <a:t> </a:t>
            </a:r>
            <a:r>
              <a:rPr lang="en-US" sz="2400" b="0" dirty="0" err="1">
                <a:latin typeface="Calibri"/>
                <a:ea typeface="Calibri"/>
                <a:cs typeface="Calibri"/>
                <a:sym typeface="Calibri"/>
              </a:rPr>
              <a:t>lasta</a:t>
            </a:r>
            <a:r>
              <a:rPr lang="en-US" sz="2400" b="0" dirty="0">
                <a:latin typeface="Calibri"/>
                <a:ea typeface="Calibri"/>
                <a:cs typeface="Calibri"/>
                <a:sym typeface="Calibri"/>
              </a:rPr>
              <a:t> </a:t>
            </a:r>
            <a:r>
              <a:rPr lang="en-US" sz="2400" b="0" dirty="0" err="1">
                <a:latin typeface="Calibri"/>
                <a:ea typeface="Calibri"/>
                <a:cs typeface="Calibri"/>
                <a:sym typeface="Calibri"/>
              </a:rPr>
              <a:t>lukemisesta</a:t>
            </a:r>
            <a:r>
              <a:rPr lang="en-US" sz="2400" b="0" dirty="0">
                <a:latin typeface="Calibri"/>
                <a:ea typeface="Calibri"/>
                <a:cs typeface="Calibri"/>
                <a:sym typeface="Calibri"/>
              </a:rPr>
              <a:t> </a:t>
            </a:r>
            <a:br>
              <a:rPr lang="en-US" sz="2400" b="0" dirty="0">
                <a:latin typeface="Calibri"/>
                <a:ea typeface="Calibri"/>
                <a:cs typeface="Calibri"/>
                <a:sym typeface="Calibri"/>
              </a:rPr>
            </a:br>
            <a:r>
              <a:rPr lang="en-US" sz="2400" b="0" dirty="0">
                <a:latin typeface="Calibri"/>
                <a:ea typeface="Calibri"/>
                <a:cs typeface="Calibri"/>
                <a:sym typeface="Calibri"/>
              </a:rPr>
              <a:t>ja </a:t>
            </a:r>
            <a:r>
              <a:rPr lang="en-US" sz="2400" b="0" dirty="0" err="1">
                <a:latin typeface="Calibri"/>
                <a:ea typeface="Calibri"/>
                <a:cs typeface="Calibri"/>
                <a:sym typeface="Calibri"/>
              </a:rPr>
              <a:t>keskittymisestä</a:t>
            </a:r>
            <a:r>
              <a:rPr lang="en-US" sz="2400" b="0" dirty="0">
                <a:latin typeface="Calibri"/>
                <a:ea typeface="Calibri"/>
                <a:cs typeface="Calibri"/>
                <a:sym typeface="Calibri"/>
              </a:rPr>
              <a:t> </a:t>
            </a:r>
            <a:r>
              <a:rPr lang="en-US" sz="2400" b="0" dirty="0" err="1">
                <a:latin typeface="Calibri"/>
                <a:ea typeface="Calibri"/>
                <a:cs typeface="Calibri"/>
                <a:sym typeface="Calibri"/>
              </a:rPr>
              <a:t>tarinaan</a:t>
            </a:r>
            <a:r>
              <a:rPr lang="en-US" sz="2400" b="0" dirty="0">
                <a:latin typeface="Calibri"/>
                <a:ea typeface="Calibri"/>
                <a:cs typeface="Calibri"/>
                <a:sym typeface="Calibri"/>
              </a:rPr>
              <a:t>!</a:t>
            </a:r>
            <a:endParaRPr sz="2400" dirty="0"/>
          </a:p>
          <a:p>
            <a:pPr marL="0" lvl="0" indent="0" algn="l" rtl="0">
              <a:lnSpc>
                <a:spcPct val="144000"/>
              </a:lnSpc>
              <a:spcBef>
                <a:spcPts val="0"/>
              </a:spcBef>
              <a:spcAft>
                <a:spcPts val="0"/>
              </a:spcAft>
              <a:buNone/>
            </a:pPr>
            <a:endParaRPr dirty="0"/>
          </a:p>
        </p:txBody>
      </p:sp>
      <p:sp>
        <p:nvSpPr>
          <p:cNvPr id="273" name="Google Shape;273;p2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787215" y="2089753"/>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Lukutavat</a:t>
            </a:r>
            <a:endParaRPr dirty="0"/>
          </a:p>
        </p:txBody>
      </p:sp>
      <p:sp>
        <p:nvSpPr>
          <p:cNvPr id="279" name="Google Shape;279;p2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grpSp>
        <p:nvGrpSpPr>
          <p:cNvPr id="280" name="Google Shape;280;p26"/>
          <p:cNvGrpSpPr/>
          <p:nvPr/>
        </p:nvGrpSpPr>
        <p:grpSpPr>
          <a:xfrm>
            <a:off x="22860" y="3724738"/>
            <a:ext cx="9078061" cy="401608"/>
            <a:chOff x="78304" y="1400157"/>
            <a:chExt cx="12104081" cy="535477"/>
          </a:xfrm>
        </p:grpSpPr>
        <p:grpSp>
          <p:nvGrpSpPr>
            <p:cNvPr id="281" name="Google Shape;281;p26"/>
            <p:cNvGrpSpPr/>
            <p:nvPr/>
          </p:nvGrpSpPr>
          <p:grpSpPr>
            <a:xfrm>
              <a:off x="78304" y="1400157"/>
              <a:ext cx="12104081" cy="535477"/>
              <a:chOff x="78304" y="1400157"/>
              <a:chExt cx="12104081" cy="535477"/>
            </a:xfrm>
          </p:grpSpPr>
          <p:pic>
            <p:nvPicPr>
              <p:cNvPr id="282" name="Google Shape;282;p26"/>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3" name="Google Shape;283;p26"/>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4" name="Google Shape;284;p26"/>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5" name="Google Shape;285;p26"/>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7" name="Google Shape;287;p26"/>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88" name="Google Shape;288;p26"/>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89" name="Google Shape;289;p26"/>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0" name="Google Shape;290;p26"/>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1" name="Google Shape;291;p26"/>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4" name="Google Shape;294;p26"/>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7" name="Google Shape;297;p26"/>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298" name="Google Shape;298;p26"/>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299" name="Google Shape;299;p26"/>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0" name="Google Shape;300;p26"/>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1" name="Google Shape;301;p26"/>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2" name="Google Shape;302;p26"/>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3" name="Google Shape;303;p26"/>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4" name="Google Shape;304;p26"/>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Lukutavat: Mallilukeminen</a:t>
            </a:r>
            <a:endParaRPr/>
          </a:p>
        </p:txBody>
      </p:sp>
      <p:sp>
        <p:nvSpPr>
          <p:cNvPr id="311" name="Google Shape;311;p27"/>
          <p:cNvSpPr txBox="1">
            <a:spLocks noGrp="1"/>
          </p:cNvSpPr>
          <p:nvPr>
            <p:ph type="body" idx="1"/>
          </p:nvPr>
        </p:nvSpPr>
        <p:spPr>
          <a:xfrm>
            <a:off x="945760" y="1556084"/>
            <a:ext cx="7793036" cy="42336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fi-FI" sz="2400" b="0" dirty="0"/>
              <a:t>”Minä luen ensin koko sivun ja sinä seuraat sormella minun lukemistani omasta kirjastasi.”</a:t>
            </a:r>
          </a:p>
          <a:p>
            <a:pPr marL="0" lvl="0" indent="0" algn="l" rtl="0">
              <a:lnSpc>
                <a:spcPct val="100000"/>
              </a:lnSpc>
              <a:spcBef>
                <a:spcPts val="0"/>
              </a:spcBef>
              <a:spcAft>
                <a:spcPts val="600"/>
              </a:spcAft>
              <a:buNone/>
            </a:pPr>
            <a:r>
              <a:rPr lang="fi-FI" sz="2400" b="0" dirty="0"/>
              <a:t>”Sitten on sinun vuorosi lukea sama sivu.”</a:t>
            </a:r>
          </a:p>
          <a:p>
            <a:pPr marL="0" lvl="0" indent="0" algn="l" rtl="0">
              <a:lnSpc>
                <a:spcPct val="100000"/>
              </a:lnSpc>
              <a:spcBef>
                <a:spcPts val="0"/>
              </a:spcBef>
              <a:spcAft>
                <a:spcPts val="600"/>
              </a:spcAft>
              <a:buNone/>
            </a:pPr>
            <a:r>
              <a:rPr lang="fi-FI" sz="2400" b="0" dirty="0"/>
              <a:t>”Näin luemme vuorotellen tarinaa eteenpäin.”</a:t>
            </a:r>
          </a:p>
          <a:p>
            <a:pPr marL="0" lvl="0" indent="0" algn="l" rtl="0">
              <a:lnSpc>
                <a:spcPct val="100000"/>
              </a:lnSpc>
              <a:spcBef>
                <a:spcPts val="0"/>
              </a:spcBef>
              <a:spcAft>
                <a:spcPts val="600"/>
              </a:spcAft>
              <a:buNone/>
            </a:pPr>
            <a:endParaRPr lang="fi-FI" sz="2400" b="0" dirty="0"/>
          </a:p>
          <a:p>
            <a:pPr marL="0" lvl="0" indent="0" algn="l" rtl="0">
              <a:lnSpc>
                <a:spcPct val="100000"/>
              </a:lnSpc>
              <a:spcBef>
                <a:spcPts val="0"/>
              </a:spcBef>
              <a:spcAft>
                <a:spcPts val="600"/>
              </a:spcAft>
              <a:buNone/>
            </a:pPr>
            <a:r>
              <a:rPr lang="fi-FI" sz="2400" dirty="0"/>
              <a:t>Miksi näin: </a:t>
            </a:r>
            <a:r>
              <a:rPr lang="fi-FI" sz="2400" b="0" dirty="0"/>
              <a:t>Oppilas kuulee ensin, miten tarina menee. Kun hän alkaa itse lukea, sujuvat hankalat sanat muistista. Oppilas ei kuitenkaan muista koko tarinaa, joten hän saa lukuharjoitusta. Oppilas saa myös kokemuksen, että teksti etenee ja hän osaa lukea.</a:t>
            </a:r>
          </a:p>
          <a:p>
            <a:pPr marL="0" lvl="0" indent="0" algn="l" rtl="0">
              <a:lnSpc>
                <a:spcPct val="100000"/>
              </a:lnSpc>
              <a:spcBef>
                <a:spcPts val="0"/>
              </a:spcBef>
              <a:spcAft>
                <a:spcPts val="600"/>
              </a:spcAft>
              <a:buNone/>
            </a:pPr>
            <a:endParaRPr lang="fi-FI" dirty="0"/>
          </a:p>
        </p:txBody>
      </p:sp>
      <p:sp>
        <p:nvSpPr>
          <p:cNvPr id="312" name="Google Shape;312;p2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Lukutavat</a:t>
            </a:r>
            <a:r>
              <a:rPr lang="en-US" dirty="0"/>
              <a:t>: </a:t>
            </a:r>
            <a:r>
              <a:rPr lang="en-US" dirty="0" err="1"/>
              <a:t>Vuorolukeminen</a:t>
            </a:r>
            <a:endParaRPr dirty="0"/>
          </a:p>
        </p:txBody>
      </p:sp>
      <p:sp>
        <p:nvSpPr>
          <p:cNvPr id="319" name="Google Shape;319;p28"/>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fi-FI" sz="2400" b="0" dirty="0"/>
              <a:t>”Minä luen ensin lauseen ja sinä seuraat sormella minun lukemistani omasta kirjastasi”</a:t>
            </a:r>
          </a:p>
          <a:p>
            <a:pPr marL="0" lvl="0" indent="0" algn="l" rtl="0">
              <a:lnSpc>
                <a:spcPct val="100000"/>
              </a:lnSpc>
              <a:spcBef>
                <a:spcPts val="0"/>
              </a:spcBef>
              <a:spcAft>
                <a:spcPts val="600"/>
              </a:spcAft>
              <a:buNone/>
            </a:pPr>
            <a:r>
              <a:rPr lang="fi-FI" sz="2400" b="0" dirty="0"/>
              <a:t>”Sitten sinä luet lauseen ja minä seuraan sinun lukemistasi.”</a:t>
            </a:r>
          </a:p>
          <a:p>
            <a:pPr marL="0" lvl="0" indent="0" algn="l" rtl="0">
              <a:lnSpc>
                <a:spcPct val="100000"/>
              </a:lnSpc>
              <a:spcBef>
                <a:spcPts val="0"/>
              </a:spcBef>
              <a:spcAft>
                <a:spcPts val="600"/>
              </a:spcAft>
              <a:buNone/>
            </a:pPr>
            <a:r>
              <a:rPr lang="fi-FI" sz="2400" b="0" dirty="0"/>
              <a:t>”Näin luemme vuorotellen tarinaa lause kerrallaan.”</a:t>
            </a:r>
          </a:p>
          <a:p>
            <a:pPr marL="0" lvl="0" indent="0" algn="l" rtl="0">
              <a:lnSpc>
                <a:spcPct val="100000"/>
              </a:lnSpc>
              <a:spcBef>
                <a:spcPts val="0"/>
              </a:spcBef>
              <a:spcAft>
                <a:spcPts val="600"/>
              </a:spcAft>
              <a:buNone/>
            </a:pPr>
            <a:endParaRPr lang="fi-FI" sz="2400" b="0" dirty="0"/>
          </a:p>
          <a:p>
            <a:pPr marL="0" lvl="0" indent="0" algn="l" rtl="0">
              <a:lnSpc>
                <a:spcPct val="100000"/>
              </a:lnSpc>
              <a:spcBef>
                <a:spcPts val="0"/>
              </a:spcBef>
              <a:spcAft>
                <a:spcPts val="600"/>
              </a:spcAft>
              <a:buNone/>
            </a:pPr>
            <a:r>
              <a:rPr lang="fi-FI" sz="2400" dirty="0"/>
              <a:t>Miksi näin: </a:t>
            </a:r>
            <a:r>
              <a:rPr lang="fi-FI" sz="2400" b="0" dirty="0"/>
              <a:t>Oppilas saa kokemuksen, että teksti etenee. Tässä menetelmässä kaikki hankalat sanat eivät kuitenkaan saa harjoitusta, joten kannattaa käyttää tekniikoita monipuolisesti!</a:t>
            </a:r>
          </a:p>
          <a:p>
            <a:pPr marL="0" lvl="0" indent="0" algn="l" rtl="0">
              <a:lnSpc>
                <a:spcPct val="100000"/>
              </a:lnSpc>
              <a:spcBef>
                <a:spcPts val="0"/>
              </a:spcBef>
              <a:spcAft>
                <a:spcPts val="600"/>
              </a:spcAft>
              <a:buNone/>
            </a:pPr>
            <a:endParaRPr lang="fi-FI" sz="2400" b="0" dirty="0"/>
          </a:p>
        </p:txBody>
      </p:sp>
      <p:sp>
        <p:nvSpPr>
          <p:cNvPr id="320" name="Google Shape;320;p2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946443" y="650252"/>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Lukumummit ja -vaarit innostavat lapsia lukemisen pariin</a:t>
            </a:r>
            <a:endParaRPr/>
          </a:p>
        </p:txBody>
      </p:sp>
      <p:sp>
        <p:nvSpPr>
          <p:cNvPr id="68" name="Google Shape;68;p3"/>
          <p:cNvSpPr txBox="1">
            <a:spLocks noGrp="1"/>
          </p:cNvSpPr>
          <p:nvPr>
            <p:ph type="body" idx="1"/>
          </p:nvPr>
        </p:nvSpPr>
        <p:spPr>
          <a:xfrm>
            <a:off x="657514" y="1971402"/>
            <a:ext cx="7979256"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panose="020B0604020202020204" pitchFamily="34" charset="0"/>
              <a:buChar char="•"/>
            </a:pPr>
            <a:r>
              <a:rPr lang="en-US" sz="2800" b="0" dirty="0"/>
              <a:t>Mummit ja </a:t>
            </a:r>
            <a:r>
              <a:rPr lang="en-US" sz="2800" b="0" dirty="0" err="1"/>
              <a:t>vaarit</a:t>
            </a:r>
            <a:r>
              <a:rPr lang="en-US" sz="2800" b="0" dirty="0"/>
              <a:t> </a:t>
            </a:r>
            <a:r>
              <a:rPr lang="en-US" sz="2800" b="0" dirty="0" err="1"/>
              <a:t>lukevat</a:t>
            </a:r>
            <a:r>
              <a:rPr lang="en-US" sz="2800" b="0" dirty="0"/>
              <a:t> </a:t>
            </a:r>
            <a:r>
              <a:rPr lang="en-US" sz="2800" b="0" dirty="0" err="1"/>
              <a:t>kouluissa</a:t>
            </a:r>
            <a:r>
              <a:rPr lang="en-US" sz="2800" b="0" dirty="0"/>
              <a:t> </a:t>
            </a:r>
            <a:r>
              <a:rPr lang="en-US" sz="2800" b="0" dirty="0" err="1"/>
              <a:t>koulupäivän</a:t>
            </a:r>
            <a:r>
              <a:rPr lang="en-US" sz="2800" b="0" dirty="0"/>
              <a:t> </a:t>
            </a:r>
            <a:r>
              <a:rPr lang="en-US" sz="2800" b="0" dirty="0" err="1"/>
              <a:t>aikana</a:t>
            </a:r>
            <a:r>
              <a:rPr lang="en-US" sz="2800" b="0" dirty="0"/>
              <a:t> </a:t>
            </a:r>
            <a:r>
              <a:rPr lang="en-US" sz="2800" b="0" dirty="0" err="1"/>
              <a:t>lasten</a:t>
            </a:r>
            <a:r>
              <a:rPr lang="en-US" sz="2800" b="0" dirty="0"/>
              <a:t> </a:t>
            </a:r>
            <a:r>
              <a:rPr lang="en-US" sz="2800" b="0" dirty="0" err="1"/>
              <a:t>kanssa</a:t>
            </a:r>
            <a:r>
              <a:rPr lang="en-US" sz="2800" b="0" dirty="0"/>
              <a:t> </a:t>
            </a:r>
            <a:r>
              <a:rPr lang="en-US" sz="2800" b="0" dirty="0" err="1"/>
              <a:t>kahdestaan</a:t>
            </a:r>
            <a:r>
              <a:rPr lang="en-US" sz="2800" b="0" dirty="0"/>
              <a:t>. </a:t>
            </a:r>
            <a:endParaRPr sz="2800" dirty="0"/>
          </a:p>
          <a:p>
            <a:pPr marL="342900" lvl="0" indent="-342900" algn="l" rtl="0">
              <a:lnSpc>
                <a:spcPct val="100000"/>
              </a:lnSpc>
              <a:spcBef>
                <a:spcPts val="0"/>
              </a:spcBef>
              <a:spcAft>
                <a:spcPts val="0"/>
              </a:spcAft>
              <a:buSzPts val="3000"/>
              <a:buFont typeface="Arial" panose="020B0604020202020204" pitchFamily="34" charset="0"/>
              <a:buChar char="•"/>
            </a:pPr>
            <a:r>
              <a:rPr lang="en-US" sz="2800" b="0" dirty="0" err="1"/>
              <a:t>Lasten</a:t>
            </a:r>
            <a:r>
              <a:rPr lang="en-US" sz="2800" b="0" dirty="0"/>
              <a:t> </a:t>
            </a:r>
            <a:r>
              <a:rPr lang="en-US" sz="2800" b="0" dirty="0" err="1"/>
              <a:t>lukutaito</a:t>
            </a:r>
            <a:r>
              <a:rPr lang="en-US" sz="2800" b="0" dirty="0"/>
              <a:t> </a:t>
            </a:r>
            <a:r>
              <a:rPr lang="en-US" sz="2800" b="0" dirty="0" err="1"/>
              <a:t>muuttuu</a:t>
            </a:r>
            <a:r>
              <a:rPr lang="en-US" sz="2800" b="0" dirty="0"/>
              <a:t> </a:t>
            </a:r>
            <a:r>
              <a:rPr lang="en-US" sz="2800" b="0" dirty="0" err="1"/>
              <a:t>sujuvammaksi</a:t>
            </a:r>
            <a:r>
              <a:rPr lang="en-US" sz="2800" b="0" dirty="0"/>
              <a:t>, </a:t>
            </a:r>
            <a:r>
              <a:rPr lang="en-US" sz="2800" b="0" dirty="0" err="1"/>
              <a:t>lapset</a:t>
            </a:r>
            <a:r>
              <a:rPr lang="en-US" sz="2800" b="0" dirty="0"/>
              <a:t> </a:t>
            </a:r>
            <a:r>
              <a:rPr lang="en-US" sz="2800" b="0" dirty="0" err="1"/>
              <a:t>saavat</a:t>
            </a:r>
            <a:r>
              <a:rPr lang="en-US" sz="2800" b="0" dirty="0"/>
              <a:t> </a:t>
            </a:r>
            <a:r>
              <a:rPr lang="en-US" sz="2800" b="0" dirty="0" err="1"/>
              <a:t>hyviä</a:t>
            </a:r>
            <a:r>
              <a:rPr lang="en-US" sz="2800" b="0" dirty="0"/>
              <a:t> </a:t>
            </a:r>
            <a:r>
              <a:rPr lang="en-US" sz="2800" b="0" dirty="0" err="1"/>
              <a:t>lukukokemuksia</a:t>
            </a:r>
            <a:r>
              <a:rPr lang="en-US" sz="2800" b="0" dirty="0"/>
              <a:t>, </a:t>
            </a:r>
            <a:r>
              <a:rPr lang="en-US" sz="2800" b="0" dirty="0" err="1"/>
              <a:t>myönteistä</a:t>
            </a:r>
            <a:r>
              <a:rPr lang="en-US" sz="2800" b="0" dirty="0"/>
              <a:t> </a:t>
            </a:r>
            <a:r>
              <a:rPr lang="en-US" sz="2800" b="0" dirty="0" err="1"/>
              <a:t>palautetta</a:t>
            </a:r>
            <a:r>
              <a:rPr lang="en-US" sz="2800" b="0" dirty="0"/>
              <a:t> </a:t>
            </a:r>
            <a:r>
              <a:rPr lang="en-US" sz="2800" b="0" dirty="0" err="1"/>
              <a:t>sekä</a:t>
            </a:r>
            <a:r>
              <a:rPr lang="en-US" sz="2800" b="0" dirty="0"/>
              <a:t> </a:t>
            </a:r>
            <a:r>
              <a:rPr lang="en-US" sz="2800" b="0" dirty="0" err="1"/>
              <a:t>kontaktin</a:t>
            </a:r>
            <a:r>
              <a:rPr lang="en-US" sz="2800" b="0" dirty="0"/>
              <a:t> </a:t>
            </a:r>
            <a:r>
              <a:rPr lang="en-US" sz="2800" b="0" dirty="0" err="1"/>
              <a:t>toiseen</a:t>
            </a:r>
            <a:r>
              <a:rPr lang="en-US" sz="2800" b="0" dirty="0"/>
              <a:t> </a:t>
            </a:r>
            <a:r>
              <a:rPr lang="en-US" sz="2800" b="0" dirty="0" err="1"/>
              <a:t>sukupolveen</a:t>
            </a:r>
            <a:r>
              <a:rPr lang="en-US" sz="2800" b="0" dirty="0"/>
              <a:t>.</a:t>
            </a:r>
            <a:endParaRPr sz="2800" dirty="0"/>
          </a:p>
          <a:p>
            <a:pPr marL="0" lvl="0" indent="0" algn="l" rtl="0">
              <a:lnSpc>
                <a:spcPct val="150000"/>
              </a:lnSpc>
              <a:spcBef>
                <a:spcPts val="0"/>
              </a:spcBef>
              <a:spcAft>
                <a:spcPts val="0"/>
              </a:spcAft>
              <a:buNone/>
            </a:pPr>
            <a:endParaRPr sz="2400" b="0" dirty="0"/>
          </a:p>
        </p:txBody>
      </p:sp>
      <p:sp>
        <p:nvSpPr>
          <p:cNvPr id="69" name="Google Shape;69;p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70" name="Google Shape;70;p3"/>
          <p:cNvSpPr/>
          <p:nvPr/>
        </p:nvSpPr>
        <p:spPr>
          <a:xfrm>
            <a:off x="1601111" y="4893794"/>
            <a:ext cx="6092100" cy="735600"/>
          </a:xfrm>
          <a:prstGeom prst="roundRect">
            <a:avLst>
              <a:gd name="adj" fmla="val 16667"/>
            </a:avLst>
          </a:prstGeom>
          <a:solidFill>
            <a:srgbClr val="DAE5F1"/>
          </a:solidFill>
          <a:ln w="19050" cap="flat" cmpd="sng">
            <a:solidFill>
              <a:srgbClr val="395E89"/>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err="1">
                <a:solidFill>
                  <a:schemeClr val="dk1"/>
                </a:solidFill>
                <a:latin typeface="Arial"/>
                <a:ea typeface="Arial"/>
                <a:cs typeface="Arial"/>
                <a:sym typeface="Arial"/>
              </a:rPr>
              <a:t>Sukupolvien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välinen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vuorovaikutus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vahvistuu</a:t>
            </a:r>
            <a:r>
              <a:rPr lang="en-US" sz="2400" b="0" i="0" u="none" strike="noStrike" cap="none" dirty="0">
                <a:solidFill>
                  <a:schemeClr val="dk1"/>
                </a:solidFill>
                <a:latin typeface="Arial"/>
                <a:ea typeface="Arial"/>
                <a:cs typeface="Arial"/>
                <a:sym typeface="Arial"/>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9"/>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Lukutavat: Yhdessä lukeminen</a:t>
            </a:r>
            <a:endParaRPr/>
          </a:p>
        </p:txBody>
      </p:sp>
      <p:sp>
        <p:nvSpPr>
          <p:cNvPr id="327" name="Google Shape;327;p29"/>
          <p:cNvSpPr txBox="1">
            <a:spLocks noGrp="1"/>
          </p:cNvSpPr>
          <p:nvPr>
            <p:ph type="body" idx="1"/>
          </p:nvPr>
        </p:nvSpPr>
        <p:spPr>
          <a:xfrm>
            <a:off x="956761" y="1640487"/>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None/>
            </a:pPr>
            <a:r>
              <a:rPr lang="fi-FI" sz="2400" b="0" dirty="0"/>
              <a:t>”Luemme yhteen ääneen hitaasti tarinaa eteenpäin. Pidetään pieni tauko aina pisteen kohdalla.”</a:t>
            </a:r>
          </a:p>
          <a:p>
            <a:pPr marL="0" lvl="0" indent="0" algn="l" rtl="0">
              <a:lnSpc>
                <a:spcPct val="100000"/>
              </a:lnSpc>
              <a:spcBef>
                <a:spcPts val="0"/>
              </a:spcBef>
              <a:spcAft>
                <a:spcPts val="600"/>
              </a:spcAft>
              <a:buNone/>
            </a:pPr>
            <a:r>
              <a:rPr lang="fi-FI" sz="2400" b="0" dirty="0"/>
              <a:t>”Kannattaa seurata sormella lukemista, näin!” (Näytä itse koko ajan lukiessasi mallia.)</a:t>
            </a:r>
          </a:p>
          <a:p>
            <a:pPr marL="0" lvl="0" indent="0" algn="l" rtl="0">
              <a:lnSpc>
                <a:spcPct val="100000"/>
              </a:lnSpc>
              <a:spcBef>
                <a:spcPts val="0"/>
              </a:spcBef>
              <a:spcAft>
                <a:spcPts val="600"/>
              </a:spcAft>
              <a:buNone/>
            </a:pPr>
            <a:r>
              <a:rPr lang="fi-FI" sz="2400" b="0" dirty="0"/>
              <a:t>”Näin saamme luettua tarinaa yhdessä eteenpäin.”</a:t>
            </a:r>
          </a:p>
          <a:p>
            <a:pPr marL="0" lvl="0" indent="0" algn="l" rtl="0">
              <a:lnSpc>
                <a:spcPct val="100000"/>
              </a:lnSpc>
              <a:spcBef>
                <a:spcPts val="0"/>
              </a:spcBef>
              <a:spcAft>
                <a:spcPts val="600"/>
              </a:spcAft>
              <a:buNone/>
            </a:pPr>
            <a:endParaRPr lang="fi-FI" sz="2400" b="0" dirty="0"/>
          </a:p>
          <a:p>
            <a:pPr marL="0" lvl="0" indent="0" algn="l" rtl="0">
              <a:lnSpc>
                <a:spcPct val="100000"/>
              </a:lnSpc>
              <a:spcBef>
                <a:spcPts val="0"/>
              </a:spcBef>
              <a:spcAft>
                <a:spcPts val="600"/>
              </a:spcAft>
              <a:buNone/>
            </a:pPr>
            <a:r>
              <a:rPr lang="fi-FI" sz="2400" dirty="0"/>
              <a:t>Miksi näin: </a:t>
            </a:r>
            <a:r>
              <a:rPr lang="fi-FI" sz="2400" b="0" dirty="0"/>
              <a:t>Oppilas saa helpotusta hankalien sanojen kohdalla, koska vapaaehtoinen lukee samaan aikaan ääneen. Näin teksti etenee ja oppilas saa kokemuksen, että hän lukee aika nopeastikin.</a:t>
            </a:r>
          </a:p>
          <a:p>
            <a:pPr marL="0" lvl="0" indent="0" algn="l" rtl="0">
              <a:lnSpc>
                <a:spcPct val="100000"/>
              </a:lnSpc>
              <a:spcBef>
                <a:spcPts val="0"/>
              </a:spcBef>
              <a:spcAft>
                <a:spcPts val="600"/>
              </a:spcAft>
              <a:buNone/>
            </a:pPr>
            <a:endParaRPr lang="fi-FI" sz="2400" b="0" dirty="0"/>
          </a:p>
        </p:txBody>
      </p:sp>
      <p:sp>
        <p:nvSpPr>
          <p:cNvPr id="328" name="Google Shape;328;p2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Vinkkejä lukemiseen</a:t>
            </a:r>
            <a:endParaRPr/>
          </a:p>
        </p:txBody>
      </p:sp>
      <p:sp>
        <p:nvSpPr>
          <p:cNvPr id="335" name="Google Shape;335;p3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1200"/>
              </a:spcAft>
              <a:buSzPts val="3000"/>
              <a:buFont typeface="Arial"/>
              <a:buChar char="•"/>
            </a:pPr>
            <a:r>
              <a:rPr lang="en-US" sz="2800" b="0" dirty="0"/>
              <a:t>Virheisiin </a:t>
            </a:r>
            <a:r>
              <a:rPr lang="en-US" sz="2800" b="0" dirty="0" err="1"/>
              <a:t>ei</a:t>
            </a:r>
            <a:r>
              <a:rPr lang="en-US" sz="2800" b="0" dirty="0"/>
              <a:t> </a:t>
            </a:r>
            <a:r>
              <a:rPr lang="en-US" sz="2800" b="0" dirty="0" err="1"/>
              <a:t>tarvitse</a:t>
            </a:r>
            <a:r>
              <a:rPr lang="en-US" sz="2800" b="0" dirty="0"/>
              <a:t> </a:t>
            </a:r>
            <a:r>
              <a:rPr lang="en-US" sz="2800" b="0" dirty="0" err="1"/>
              <a:t>kiinnittää</a:t>
            </a:r>
            <a:r>
              <a:rPr lang="en-US" sz="2800" b="0" dirty="0"/>
              <a:t> </a:t>
            </a:r>
            <a:r>
              <a:rPr lang="en-US" sz="2800" b="0" dirty="0" err="1"/>
              <a:t>lainkaan</a:t>
            </a:r>
            <a:r>
              <a:rPr lang="en-US" sz="2800" b="0" dirty="0"/>
              <a:t> </a:t>
            </a:r>
            <a:r>
              <a:rPr lang="en-US" sz="2800" b="0" dirty="0" err="1"/>
              <a:t>huomiota</a:t>
            </a:r>
            <a:r>
              <a:rPr lang="en-US" sz="2800" b="0" dirty="0"/>
              <a:t>. </a:t>
            </a:r>
            <a:r>
              <a:rPr lang="en-US" sz="2800" b="0" dirty="0" err="1"/>
              <a:t>Ainoastaan</a:t>
            </a:r>
            <a:r>
              <a:rPr lang="en-US" sz="2800" b="0" dirty="0"/>
              <a:t>, </a:t>
            </a:r>
            <a:r>
              <a:rPr lang="en-US" sz="2800" b="0" dirty="0" err="1"/>
              <a:t>jos</a:t>
            </a:r>
            <a:r>
              <a:rPr lang="en-US" sz="2800" b="0" dirty="0"/>
              <a:t> </a:t>
            </a:r>
            <a:r>
              <a:rPr lang="en-US" sz="2800" b="0" dirty="0" err="1"/>
              <a:t>niitä</a:t>
            </a:r>
            <a:r>
              <a:rPr lang="en-US" sz="2800" b="0" dirty="0"/>
              <a:t> </a:t>
            </a:r>
            <a:r>
              <a:rPr lang="en-US" sz="2800" b="0" dirty="0" err="1"/>
              <a:t>esiintyy</a:t>
            </a:r>
            <a:r>
              <a:rPr lang="en-US" sz="2800" b="0" dirty="0"/>
              <a:t> </a:t>
            </a:r>
            <a:r>
              <a:rPr lang="en-US" sz="2800" b="0" dirty="0" err="1"/>
              <a:t>paljon</a:t>
            </a:r>
            <a:r>
              <a:rPr lang="en-US" sz="2800" b="0" dirty="0"/>
              <a:t> ja ne </a:t>
            </a:r>
            <a:r>
              <a:rPr lang="en-US" sz="2800" b="0" dirty="0" err="1"/>
              <a:t>haittaavat</a:t>
            </a:r>
            <a:r>
              <a:rPr lang="en-US" sz="2800" b="0" dirty="0"/>
              <a:t> </a:t>
            </a:r>
            <a:r>
              <a:rPr lang="en-US" sz="2800" b="0" dirty="0" err="1"/>
              <a:t>ymmärtämistä</a:t>
            </a:r>
            <a:r>
              <a:rPr lang="en-US" sz="2800" b="0" dirty="0"/>
              <a:t>, </a:t>
            </a:r>
            <a:r>
              <a:rPr lang="en-US" sz="2800" b="0" dirty="0" err="1"/>
              <a:t>voit</a:t>
            </a:r>
            <a:r>
              <a:rPr lang="en-US" sz="2800" b="0" dirty="0"/>
              <a:t> </a:t>
            </a:r>
            <a:r>
              <a:rPr lang="en-US" sz="2800" b="0" dirty="0" err="1"/>
              <a:t>lempeästi</a:t>
            </a:r>
            <a:r>
              <a:rPr lang="en-US" sz="2800" b="0" dirty="0"/>
              <a:t> </a:t>
            </a:r>
            <a:r>
              <a:rPr lang="en-US" sz="2800" b="0" dirty="0" err="1"/>
              <a:t>neuvoa</a:t>
            </a:r>
            <a:r>
              <a:rPr lang="en-US" sz="2800" b="0" dirty="0"/>
              <a:t>. Jos </a:t>
            </a:r>
            <a:r>
              <a:rPr lang="en-US" sz="2800" b="0" dirty="0" err="1"/>
              <a:t>sanan</a:t>
            </a:r>
            <a:r>
              <a:rPr lang="en-US" sz="2800" b="0" dirty="0"/>
              <a:t> </a:t>
            </a:r>
            <a:r>
              <a:rPr lang="en-US" sz="2800" b="0" dirty="0" err="1"/>
              <a:t>merkitys</a:t>
            </a:r>
            <a:r>
              <a:rPr lang="en-US" sz="2800" b="0" dirty="0"/>
              <a:t> </a:t>
            </a:r>
            <a:r>
              <a:rPr lang="en-US" sz="2800" b="0" dirty="0" err="1"/>
              <a:t>muuttuu</a:t>
            </a:r>
            <a:r>
              <a:rPr lang="en-US" sz="2800" b="0" dirty="0"/>
              <a:t>, </a:t>
            </a:r>
            <a:r>
              <a:rPr lang="en-US" sz="2800" b="0" dirty="0" err="1"/>
              <a:t>voi</a:t>
            </a:r>
            <a:r>
              <a:rPr lang="en-US" sz="2800" b="0" dirty="0"/>
              <a:t> </a:t>
            </a:r>
            <a:r>
              <a:rPr lang="en-US" sz="2800" b="0" dirty="0" err="1"/>
              <a:t>pyytää</a:t>
            </a:r>
            <a:r>
              <a:rPr lang="en-US" sz="2800" b="0" dirty="0"/>
              <a:t> </a:t>
            </a:r>
            <a:r>
              <a:rPr lang="en-US" sz="2800" b="0" dirty="0" err="1"/>
              <a:t>lukemaan</a:t>
            </a:r>
            <a:r>
              <a:rPr lang="en-US" sz="2800" b="0" dirty="0"/>
              <a:t> </a:t>
            </a:r>
            <a:r>
              <a:rPr lang="en-US" sz="2800" b="0" dirty="0" err="1"/>
              <a:t>sanan</a:t>
            </a:r>
            <a:r>
              <a:rPr lang="en-US" sz="2800" b="0" dirty="0"/>
              <a:t> </a:t>
            </a:r>
            <a:r>
              <a:rPr lang="en-US" sz="2800" b="0" dirty="0" err="1"/>
              <a:t>uudestaan</a:t>
            </a:r>
            <a:r>
              <a:rPr lang="en-US" sz="2800" b="0" dirty="0"/>
              <a:t>.</a:t>
            </a:r>
            <a:endParaRPr sz="2800" b="0" dirty="0"/>
          </a:p>
          <a:p>
            <a:pPr marL="342900" lvl="0" indent="-342900" algn="l" rtl="0">
              <a:lnSpc>
                <a:spcPct val="100000"/>
              </a:lnSpc>
              <a:spcBef>
                <a:spcPts val="0"/>
              </a:spcBef>
              <a:spcAft>
                <a:spcPts val="1200"/>
              </a:spcAft>
              <a:buSzPts val="3000"/>
              <a:buFont typeface="Arial"/>
              <a:buChar char="•"/>
            </a:pPr>
            <a:r>
              <a:rPr lang="en-US" sz="2800" b="0" dirty="0" err="1"/>
              <a:t>Hankalimmat</a:t>
            </a:r>
            <a:r>
              <a:rPr lang="en-US" sz="2800" b="0" dirty="0"/>
              <a:t> </a:t>
            </a:r>
            <a:r>
              <a:rPr lang="en-US" sz="2800" b="0" dirty="0" err="1"/>
              <a:t>sanat</a:t>
            </a:r>
            <a:r>
              <a:rPr lang="en-US" sz="2800" b="0" dirty="0"/>
              <a:t> </a:t>
            </a:r>
            <a:r>
              <a:rPr lang="en-US" sz="2800" b="0" dirty="0" err="1"/>
              <a:t>voi</a:t>
            </a:r>
            <a:r>
              <a:rPr lang="en-US" sz="2800" b="0" dirty="0"/>
              <a:t> </a:t>
            </a:r>
            <a:r>
              <a:rPr lang="en-US" sz="2800" b="0" dirty="0" err="1"/>
              <a:t>lukea</a:t>
            </a:r>
            <a:r>
              <a:rPr lang="en-US" sz="2800" b="0" dirty="0"/>
              <a:t> </a:t>
            </a:r>
            <a:r>
              <a:rPr lang="en-US" sz="2800" b="0" dirty="0" err="1"/>
              <a:t>heti</a:t>
            </a:r>
            <a:r>
              <a:rPr lang="en-US" sz="2800" b="0" dirty="0"/>
              <a:t> </a:t>
            </a:r>
            <a:r>
              <a:rPr lang="en-US" sz="2800" b="0" dirty="0" err="1"/>
              <a:t>suoraan</a:t>
            </a:r>
            <a:r>
              <a:rPr lang="en-US" sz="2800" b="0" dirty="0"/>
              <a:t> </a:t>
            </a:r>
            <a:r>
              <a:rPr lang="en-US" sz="2800" b="0" dirty="0" err="1"/>
              <a:t>yhdessä</a:t>
            </a:r>
            <a:r>
              <a:rPr lang="en-US" sz="2800" b="0" dirty="0"/>
              <a:t>.</a:t>
            </a:r>
            <a:endParaRPr sz="2800" b="0" dirty="0"/>
          </a:p>
          <a:p>
            <a:pPr marL="342900" lvl="0" indent="-342900" algn="l" rtl="0">
              <a:lnSpc>
                <a:spcPct val="100000"/>
              </a:lnSpc>
              <a:spcBef>
                <a:spcPts val="0"/>
              </a:spcBef>
              <a:spcAft>
                <a:spcPts val="1200"/>
              </a:spcAft>
              <a:buSzPts val="3000"/>
              <a:buFont typeface="Arial"/>
              <a:buChar char="•"/>
            </a:pPr>
            <a:r>
              <a:rPr lang="en-US" sz="2800" b="0" dirty="0" err="1"/>
              <a:t>Kannustus</a:t>
            </a:r>
            <a:r>
              <a:rPr lang="en-US" sz="2800" b="0" dirty="0"/>
              <a:t> ja </a:t>
            </a:r>
            <a:r>
              <a:rPr lang="en-US" sz="2800" b="0" dirty="0" err="1"/>
              <a:t>myönteinen</a:t>
            </a:r>
            <a:r>
              <a:rPr lang="en-US" sz="2800" b="0" dirty="0"/>
              <a:t> </a:t>
            </a:r>
            <a:r>
              <a:rPr lang="en-US" sz="2800" b="0" dirty="0" err="1"/>
              <a:t>ilmapiiri</a:t>
            </a:r>
            <a:r>
              <a:rPr lang="en-US" sz="2800" b="0" dirty="0"/>
              <a:t> </a:t>
            </a:r>
            <a:r>
              <a:rPr lang="en-US" sz="2800" b="0" dirty="0" err="1"/>
              <a:t>ovat</a:t>
            </a:r>
            <a:r>
              <a:rPr lang="en-US" sz="2800" b="0" dirty="0"/>
              <a:t> </a:t>
            </a:r>
            <a:r>
              <a:rPr lang="en-US" sz="2800" b="0" dirty="0" err="1"/>
              <a:t>tärkeitä</a:t>
            </a:r>
            <a:r>
              <a:rPr lang="en-US" sz="2800" b="0" dirty="0"/>
              <a:t>!</a:t>
            </a:r>
            <a:endParaRPr sz="2800" dirty="0"/>
          </a:p>
          <a:p>
            <a:pPr marL="0" lvl="0" indent="0" algn="l" rtl="0">
              <a:lnSpc>
                <a:spcPct val="144000"/>
              </a:lnSpc>
              <a:spcBef>
                <a:spcPts val="0"/>
              </a:spcBef>
              <a:spcAft>
                <a:spcPts val="1200"/>
              </a:spcAft>
              <a:buNone/>
            </a:pPr>
            <a:endParaRPr dirty="0"/>
          </a:p>
        </p:txBody>
      </p:sp>
      <p:sp>
        <p:nvSpPr>
          <p:cNvPr id="336" name="Google Shape;336;p3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Lukukauden päätteeksi</a:t>
            </a:r>
            <a:endParaRPr/>
          </a:p>
        </p:txBody>
      </p:sp>
      <p:sp>
        <p:nvSpPr>
          <p:cNvPr id="342" name="Google Shape;342;p31"/>
          <p:cNvSpPr txBox="1">
            <a:spLocks noGrp="1"/>
          </p:cNvSpPr>
          <p:nvPr>
            <p:ph type="body" idx="1"/>
          </p:nvPr>
        </p:nvSpPr>
        <p:spPr>
          <a:xfrm>
            <a:off x="945760" y="1897160"/>
            <a:ext cx="4707788"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en-US" sz="2800" b="0" dirty="0"/>
              <a:t>Anna </a:t>
            </a:r>
            <a:r>
              <a:rPr lang="en-US" sz="2800" b="0" dirty="0" err="1"/>
              <a:t>lapsille</a:t>
            </a:r>
            <a:r>
              <a:rPr lang="en-US" sz="2800" b="0" dirty="0"/>
              <a:t> </a:t>
            </a:r>
            <a:r>
              <a:rPr lang="en-US" sz="2800" b="0" dirty="0" err="1"/>
              <a:t>lukudiplomit</a:t>
            </a:r>
            <a:r>
              <a:rPr lang="en-US" sz="2800" b="0" dirty="0"/>
              <a:t>. </a:t>
            </a:r>
            <a:endParaRPr sz="2800" dirty="0"/>
          </a:p>
          <a:p>
            <a:pPr marL="342900" lvl="0" indent="-342900" algn="l" rtl="0">
              <a:lnSpc>
                <a:spcPct val="100000"/>
              </a:lnSpc>
              <a:spcBef>
                <a:spcPts val="0"/>
              </a:spcBef>
              <a:spcAft>
                <a:spcPts val="600"/>
              </a:spcAft>
              <a:buSzPts val="3000"/>
              <a:buFont typeface="Arial"/>
              <a:buChar char="•"/>
            </a:pPr>
            <a:r>
              <a:rPr lang="en-US" sz="2800" b="0" dirty="0" err="1"/>
              <a:t>Voit</a:t>
            </a:r>
            <a:r>
              <a:rPr lang="en-US" sz="2800" b="0" dirty="0"/>
              <a:t> </a:t>
            </a:r>
            <a:r>
              <a:rPr lang="en-US" sz="2800" b="0" dirty="0" err="1"/>
              <a:t>halutessasi</a:t>
            </a:r>
            <a:r>
              <a:rPr lang="en-US" sz="2800" b="0" dirty="0"/>
              <a:t> </a:t>
            </a:r>
            <a:r>
              <a:rPr lang="en-US" sz="2800" b="0" dirty="0" err="1"/>
              <a:t>sopia</a:t>
            </a:r>
            <a:r>
              <a:rPr lang="en-US" sz="2800" b="0" dirty="0"/>
              <a:t> </a:t>
            </a:r>
            <a:r>
              <a:rPr lang="en-US" sz="2800" b="0" dirty="0" err="1"/>
              <a:t>opettajan</a:t>
            </a:r>
            <a:r>
              <a:rPr lang="en-US" sz="2800" b="0" dirty="0"/>
              <a:t> </a:t>
            </a:r>
            <a:r>
              <a:rPr lang="en-US" sz="2800" b="0" dirty="0" err="1"/>
              <a:t>kanssa</a:t>
            </a:r>
            <a:r>
              <a:rPr lang="en-US" sz="2800" b="0" dirty="0"/>
              <a:t> </a:t>
            </a:r>
            <a:r>
              <a:rPr lang="en-US" sz="2800" b="0" dirty="0" err="1"/>
              <a:t>ajan</a:t>
            </a:r>
            <a:r>
              <a:rPr lang="en-US" sz="2800" b="0" dirty="0"/>
              <a:t> </a:t>
            </a:r>
            <a:r>
              <a:rPr lang="en-US" sz="2800" b="0" dirty="0" err="1"/>
              <a:t>palaverille</a:t>
            </a:r>
            <a:r>
              <a:rPr lang="en-US" sz="2800" b="0" dirty="0"/>
              <a:t>, </a:t>
            </a:r>
            <a:r>
              <a:rPr lang="en-US" sz="2800" b="0" dirty="0" err="1"/>
              <a:t>jossa</a:t>
            </a:r>
            <a:r>
              <a:rPr lang="en-US" sz="2800" b="0" dirty="0"/>
              <a:t> </a:t>
            </a:r>
            <a:r>
              <a:rPr lang="en-US" sz="2800" b="0" dirty="0" err="1"/>
              <a:t>keskustellaan</a:t>
            </a:r>
            <a:r>
              <a:rPr lang="en-US" sz="2800" b="0" dirty="0"/>
              <a:t>, </a:t>
            </a:r>
            <a:r>
              <a:rPr lang="en-US" sz="2800" b="0" dirty="0" err="1"/>
              <a:t>miten</a:t>
            </a:r>
            <a:r>
              <a:rPr lang="en-US" sz="2800" b="0" dirty="0"/>
              <a:t> </a:t>
            </a:r>
            <a:r>
              <a:rPr lang="en-US" sz="2800" b="0" dirty="0" err="1"/>
              <a:t>lukeminen</a:t>
            </a:r>
            <a:r>
              <a:rPr lang="en-US" sz="2800" b="0" dirty="0"/>
              <a:t> on </a:t>
            </a:r>
            <a:r>
              <a:rPr lang="en-US" sz="2800" b="0" dirty="0" err="1"/>
              <a:t>lukukauden</a:t>
            </a:r>
            <a:r>
              <a:rPr lang="en-US" sz="2800" b="0" dirty="0"/>
              <a:t> </a:t>
            </a:r>
            <a:r>
              <a:rPr lang="en-US" sz="2800" b="0" dirty="0" err="1"/>
              <a:t>aikana</a:t>
            </a:r>
            <a:r>
              <a:rPr lang="en-US" sz="2800" b="0" dirty="0"/>
              <a:t> </a:t>
            </a:r>
            <a:r>
              <a:rPr lang="en-US" sz="2800" b="0" dirty="0" err="1"/>
              <a:t>mennyt</a:t>
            </a:r>
            <a:r>
              <a:rPr lang="en-US" sz="2800" b="0" dirty="0"/>
              <a:t> ja </a:t>
            </a:r>
            <a:r>
              <a:rPr lang="en-US" sz="2800" b="0" dirty="0" err="1"/>
              <a:t>jatketaanko</a:t>
            </a:r>
            <a:r>
              <a:rPr lang="en-US" sz="2800" b="0" dirty="0"/>
              <a:t> </a:t>
            </a:r>
            <a:r>
              <a:rPr lang="en-US" sz="2800" b="0" dirty="0" err="1"/>
              <a:t>toimintaa</a:t>
            </a:r>
            <a:r>
              <a:rPr lang="en-US" sz="2800" b="0" dirty="0"/>
              <a:t> </a:t>
            </a:r>
            <a:r>
              <a:rPr lang="en-US" sz="2800" b="0" dirty="0" err="1"/>
              <a:t>seuraavan</a:t>
            </a:r>
            <a:r>
              <a:rPr lang="en-US" sz="2800" b="0" dirty="0"/>
              <a:t> </a:t>
            </a:r>
            <a:r>
              <a:rPr lang="en-US" sz="2800" b="0" dirty="0" err="1"/>
              <a:t>lukukautena</a:t>
            </a:r>
            <a:r>
              <a:rPr lang="en-US" sz="2800" b="0" dirty="0"/>
              <a:t>.</a:t>
            </a:r>
            <a:endParaRPr sz="2800" dirty="0"/>
          </a:p>
        </p:txBody>
      </p:sp>
      <p:sp>
        <p:nvSpPr>
          <p:cNvPr id="343" name="Google Shape;343;p3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344" name="Google Shape;344;p31"/>
          <p:cNvPicPr preferRelativeResize="0"/>
          <p:nvPr/>
        </p:nvPicPr>
        <p:blipFill rotWithShape="1">
          <a:blip r:embed="rId3">
            <a:alphaModFix/>
          </a:blip>
          <a:srcRect/>
          <a:stretch/>
        </p:blipFill>
        <p:spPr>
          <a:xfrm>
            <a:off x="5757332" y="1305023"/>
            <a:ext cx="3143291" cy="44010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946443" y="46079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Muista!</a:t>
            </a:r>
            <a:endParaRPr/>
          </a:p>
        </p:txBody>
      </p:sp>
      <p:sp>
        <p:nvSpPr>
          <p:cNvPr id="351" name="Google Shape;351;p32"/>
          <p:cNvSpPr txBox="1">
            <a:spLocks noGrp="1"/>
          </p:cNvSpPr>
          <p:nvPr>
            <p:ph type="body" idx="1"/>
          </p:nvPr>
        </p:nvSpPr>
        <p:spPr>
          <a:xfrm>
            <a:off x="582930" y="1603790"/>
            <a:ext cx="826096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Clr>
                <a:srgbClr val="000000"/>
              </a:buClr>
              <a:buSzPts val="3000"/>
              <a:buFont typeface="Arial"/>
              <a:buChar char="•"/>
            </a:pPr>
            <a:r>
              <a:rPr lang="en-US" sz="2400" b="0" dirty="0"/>
              <a:t>Sovi </a:t>
            </a:r>
            <a:r>
              <a:rPr lang="en-US" sz="2400" b="0" dirty="0" err="1"/>
              <a:t>opettajan</a:t>
            </a:r>
            <a:r>
              <a:rPr lang="en-US" sz="2400" b="0" dirty="0"/>
              <a:t> </a:t>
            </a:r>
            <a:r>
              <a:rPr lang="en-US" sz="2400" b="0" dirty="0" err="1"/>
              <a:t>kanssa</a:t>
            </a:r>
            <a:r>
              <a:rPr lang="en-US" sz="2400" b="0" dirty="0"/>
              <a:t> </a:t>
            </a:r>
            <a:r>
              <a:rPr lang="en-US" sz="2400" b="0" dirty="0" err="1"/>
              <a:t>käytännön</a:t>
            </a:r>
            <a:r>
              <a:rPr lang="en-US" sz="2400" b="0" dirty="0"/>
              <a:t> </a:t>
            </a:r>
            <a:r>
              <a:rPr lang="en-US" sz="2400" b="0" dirty="0" err="1"/>
              <a:t>asioista</a:t>
            </a:r>
            <a:r>
              <a:rPr lang="en-US" sz="2400" b="0" dirty="0"/>
              <a:t> (</a:t>
            </a:r>
            <a:r>
              <a:rPr lang="en-US" sz="2400" b="0" dirty="0" err="1"/>
              <a:t>kuinka</a:t>
            </a:r>
            <a:r>
              <a:rPr lang="en-US" sz="2400" b="0" dirty="0"/>
              <a:t> </a:t>
            </a:r>
            <a:r>
              <a:rPr lang="en-US" sz="2400" b="0" dirty="0" err="1"/>
              <a:t>usein</a:t>
            </a:r>
            <a:r>
              <a:rPr lang="en-US" sz="2400" b="0" dirty="0"/>
              <a:t> ja </a:t>
            </a:r>
            <a:r>
              <a:rPr lang="en-US" sz="2400" b="0" dirty="0" err="1"/>
              <a:t>mihin</a:t>
            </a:r>
            <a:r>
              <a:rPr lang="en-US" sz="2400" b="0" dirty="0"/>
              <a:t> </a:t>
            </a:r>
            <a:r>
              <a:rPr lang="en-US" sz="2400" b="0" dirty="0" err="1"/>
              <a:t>aikaan</a:t>
            </a:r>
            <a:r>
              <a:rPr lang="en-US" sz="2400" b="0" dirty="0"/>
              <a:t> </a:t>
            </a:r>
            <a:r>
              <a:rPr lang="en-US" sz="2400" b="0" dirty="0" err="1"/>
              <a:t>koululla</a:t>
            </a:r>
            <a:r>
              <a:rPr lang="en-US" sz="2400" b="0" dirty="0"/>
              <a:t> </a:t>
            </a:r>
            <a:r>
              <a:rPr lang="en-US" sz="2400" b="0" dirty="0" err="1"/>
              <a:t>vieraillaan</a:t>
            </a:r>
            <a:r>
              <a:rPr lang="en-US" sz="2400" b="0" dirty="0"/>
              <a:t>, </a:t>
            </a:r>
            <a:r>
              <a:rPr lang="en-US" sz="2400" b="0" dirty="0" err="1"/>
              <a:t>mitä</a:t>
            </a:r>
            <a:r>
              <a:rPr lang="en-US" sz="2400" b="0" dirty="0"/>
              <a:t> </a:t>
            </a:r>
            <a:r>
              <a:rPr lang="en-US" sz="2400" b="0" dirty="0" err="1"/>
              <a:t>luetaan</a:t>
            </a:r>
            <a:r>
              <a:rPr lang="en-US" sz="2400" b="0" dirty="0"/>
              <a:t> ja </a:t>
            </a:r>
            <a:r>
              <a:rPr lang="en-US" sz="2400" b="0" dirty="0" err="1"/>
              <a:t>kuinka</a:t>
            </a:r>
            <a:r>
              <a:rPr lang="en-US" sz="2400" b="0" dirty="0"/>
              <a:t> </a:t>
            </a:r>
            <a:r>
              <a:rPr lang="en-US" sz="2400" b="0" dirty="0" err="1"/>
              <a:t>monta</a:t>
            </a:r>
            <a:r>
              <a:rPr lang="en-US" sz="2400" b="0" dirty="0"/>
              <a:t> </a:t>
            </a:r>
            <a:r>
              <a:rPr lang="en-US" sz="2400" b="0" dirty="0" err="1"/>
              <a:t>kertaa</a:t>
            </a:r>
            <a:r>
              <a:rPr lang="en-US" sz="2400" b="0" dirty="0"/>
              <a:t> </a:t>
            </a:r>
            <a:r>
              <a:rPr lang="en-US" sz="2400" b="0" dirty="0" err="1"/>
              <a:t>yhden</a:t>
            </a:r>
            <a:r>
              <a:rPr lang="en-US" sz="2400" b="0" dirty="0"/>
              <a:t> </a:t>
            </a:r>
            <a:r>
              <a:rPr lang="en-US" sz="2400" b="0" dirty="0" err="1"/>
              <a:t>lapsen</a:t>
            </a:r>
            <a:r>
              <a:rPr lang="en-US" sz="2400" b="0" dirty="0"/>
              <a:t> </a:t>
            </a:r>
            <a:r>
              <a:rPr lang="en-US" sz="2400" b="0" dirty="0" err="1"/>
              <a:t>kanssa</a:t>
            </a:r>
            <a:r>
              <a:rPr lang="en-US" sz="2400" b="0" dirty="0"/>
              <a:t> </a:t>
            </a:r>
            <a:r>
              <a:rPr lang="en-US" sz="2400" b="0" dirty="0" err="1"/>
              <a:t>luetaan</a:t>
            </a:r>
            <a:r>
              <a:rPr lang="en-US" sz="2400" b="0" dirty="0"/>
              <a:t> </a:t>
            </a:r>
            <a:r>
              <a:rPr lang="en-US" sz="2400" b="0" dirty="0" err="1"/>
              <a:t>lukukauden</a:t>
            </a:r>
            <a:r>
              <a:rPr lang="en-US" sz="2400" b="0" dirty="0"/>
              <a:t> </a:t>
            </a:r>
            <a:r>
              <a:rPr lang="en-US" sz="2400" b="0" dirty="0" err="1"/>
              <a:t>aikana</a:t>
            </a:r>
            <a:r>
              <a:rPr lang="en-US" sz="2400" b="0" dirty="0"/>
              <a:t>).</a:t>
            </a:r>
            <a:r>
              <a:rPr lang="en-US" sz="2400" b="0" dirty="0">
                <a:solidFill>
                  <a:srgbClr val="000000"/>
                </a:solidFill>
              </a:rPr>
              <a:t> </a:t>
            </a:r>
            <a:endParaRPr dirty="0"/>
          </a:p>
          <a:p>
            <a:pPr marL="342900" lvl="0" indent="-342900" algn="l" rtl="0">
              <a:lnSpc>
                <a:spcPct val="100000"/>
              </a:lnSpc>
              <a:spcBef>
                <a:spcPts val="0"/>
              </a:spcBef>
              <a:spcAft>
                <a:spcPts val="600"/>
              </a:spcAft>
              <a:buClr>
                <a:srgbClr val="000000"/>
              </a:buClr>
              <a:buSzPts val="3000"/>
              <a:buFont typeface="Arial"/>
              <a:buChar char="•"/>
            </a:pPr>
            <a:r>
              <a:rPr lang="en-US" sz="2400" b="0" dirty="0" err="1">
                <a:solidFill>
                  <a:srgbClr val="000000"/>
                </a:solidFill>
              </a:rPr>
              <a:t>Ilmoita</a:t>
            </a:r>
            <a:r>
              <a:rPr lang="en-US" sz="2400" b="0" dirty="0">
                <a:solidFill>
                  <a:srgbClr val="000000"/>
                </a:solidFill>
              </a:rPr>
              <a:t> </a:t>
            </a:r>
            <a:r>
              <a:rPr lang="en-US" sz="2400" b="0" dirty="0" err="1">
                <a:solidFill>
                  <a:srgbClr val="000000"/>
                </a:solidFill>
              </a:rPr>
              <a:t>aina</a:t>
            </a:r>
            <a:r>
              <a:rPr lang="en-US" sz="2400" b="0" dirty="0">
                <a:solidFill>
                  <a:srgbClr val="000000"/>
                </a:solidFill>
              </a:rPr>
              <a:t> </a:t>
            </a:r>
            <a:r>
              <a:rPr lang="en-US" sz="2400" b="0" dirty="0" err="1">
                <a:solidFill>
                  <a:srgbClr val="000000"/>
                </a:solidFill>
              </a:rPr>
              <a:t>suoraan</a:t>
            </a:r>
            <a:r>
              <a:rPr lang="en-US" sz="2400" b="0" dirty="0">
                <a:solidFill>
                  <a:srgbClr val="000000"/>
                </a:solidFill>
              </a:rPr>
              <a:t> </a:t>
            </a:r>
            <a:r>
              <a:rPr lang="en-US" sz="2400" b="0" dirty="0" err="1">
                <a:solidFill>
                  <a:srgbClr val="000000"/>
                </a:solidFill>
              </a:rPr>
              <a:t>opettajalle</a:t>
            </a:r>
            <a:r>
              <a:rPr lang="en-US" sz="2400" b="0" dirty="0">
                <a:solidFill>
                  <a:srgbClr val="000000"/>
                </a:solidFill>
              </a:rPr>
              <a:t>, </a:t>
            </a:r>
            <a:r>
              <a:rPr lang="en-US" sz="2400" b="0" dirty="0" err="1">
                <a:solidFill>
                  <a:srgbClr val="000000"/>
                </a:solidFill>
              </a:rPr>
              <a:t>jos</a:t>
            </a:r>
            <a:r>
              <a:rPr lang="en-US" sz="2400" b="0" dirty="0">
                <a:solidFill>
                  <a:srgbClr val="000000"/>
                </a:solidFill>
              </a:rPr>
              <a:t> </a:t>
            </a:r>
            <a:r>
              <a:rPr lang="en-US" sz="2400" b="0" dirty="0" err="1">
                <a:solidFill>
                  <a:srgbClr val="000000"/>
                </a:solidFill>
              </a:rPr>
              <a:t>sairastut</a:t>
            </a:r>
            <a:r>
              <a:rPr lang="en-US" sz="2400" b="0" dirty="0">
                <a:solidFill>
                  <a:srgbClr val="000000"/>
                </a:solidFill>
              </a:rPr>
              <a:t> tai </a:t>
            </a:r>
            <a:r>
              <a:rPr lang="en-US" sz="2400" b="0" dirty="0" err="1">
                <a:solidFill>
                  <a:srgbClr val="000000"/>
                </a:solidFill>
              </a:rPr>
              <a:t>joudut</a:t>
            </a:r>
            <a:r>
              <a:rPr lang="en-US" sz="2400" b="0" dirty="0">
                <a:solidFill>
                  <a:srgbClr val="000000"/>
                </a:solidFill>
              </a:rPr>
              <a:t> </a:t>
            </a:r>
            <a:r>
              <a:rPr lang="en-US" sz="2400" b="0" dirty="0" err="1">
                <a:solidFill>
                  <a:srgbClr val="000000"/>
                </a:solidFill>
              </a:rPr>
              <a:t>muusta</a:t>
            </a:r>
            <a:r>
              <a:rPr lang="en-US" sz="2400" b="0" dirty="0">
                <a:solidFill>
                  <a:srgbClr val="000000"/>
                </a:solidFill>
              </a:rPr>
              <a:t> </a:t>
            </a:r>
            <a:r>
              <a:rPr lang="en-US" sz="2400" b="0" dirty="0" err="1">
                <a:solidFill>
                  <a:srgbClr val="000000"/>
                </a:solidFill>
              </a:rPr>
              <a:t>syystä</a:t>
            </a:r>
            <a:r>
              <a:rPr lang="en-US" sz="2400" b="0" dirty="0">
                <a:solidFill>
                  <a:srgbClr val="000000"/>
                </a:solidFill>
              </a:rPr>
              <a:t> </a:t>
            </a:r>
            <a:r>
              <a:rPr lang="en-US" sz="2400" b="0" dirty="0" err="1">
                <a:solidFill>
                  <a:srgbClr val="000000"/>
                </a:solidFill>
              </a:rPr>
              <a:t>olemaan</a:t>
            </a:r>
            <a:r>
              <a:rPr lang="en-US" sz="2400" b="0" dirty="0">
                <a:solidFill>
                  <a:srgbClr val="000000"/>
                </a:solidFill>
              </a:rPr>
              <a:t> pois!</a:t>
            </a:r>
            <a:endParaRPr sz="2400" b="0" dirty="0"/>
          </a:p>
          <a:p>
            <a:pPr marL="342900" lvl="0" indent="-342900" algn="l" rtl="0">
              <a:lnSpc>
                <a:spcPct val="100000"/>
              </a:lnSpc>
              <a:spcBef>
                <a:spcPts val="0"/>
              </a:spcBef>
              <a:spcAft>
                <a:spcPts val="600"/>
              </a:spcAft>
              <a:buSzPts val="3000"/>
              <a:buFont typeface="Arial"/>
              <a:buChar char="•"/>
            </a:pPr>
            <a:r>
              <a:rPr lang="en-US" sz="2400" b="0" dirty="0" err="1"/>
              <a:t>Kirjaa</a:t>
            </a:r>
            <a:r>
              <a:rPr lang="en-US" sz="2400" b="0" dirty="0"/>
              <a:t> </a:t>
            </a:r>
            <a:r>
              <a:rPr lang="en-US" sz="2400" b="0" dirty="0" err="1"/>
              <a:t>lukutuokion</a:t>
            </a:r>
            <a:r>
              <a:rPr lang="en-US" sz="2400" b="0" dirty="0"/>
              <a:t> </a:t>
            </a:r>
            <a:r>
              <a:rPr lang="en-US" sz="2400" b="0" dirty="0" err="1"/>
              <a:t>tunnit</a:t>
            </a:r>
            <a:r>
              <a:rPr lang="en-US" sz="2400" b="0" dirty="0"/>
              <a:t> </a:t>
            </a:r>
            <a:r>
              <a:rPr lang="en-US" sz="2400" b="0" dirty="0" err="1"/>
              <a:t>sekä</a:t>
            </a:r>
            <a:r>
              <a:rPr lang="en-US" sz="2400" b="0" dirty="0"/>
              <a:t> </a:t>
            </a:r>
            <a:r>
              <a:rPr lang="en-US" sz="2400" b="0" dirty="0" err="1"/>
              <a:t>lasten</a:t>
            </a:r>
            <a:r>
              <a:rPr lang="en-US" sz="2400" b="0" dirty="0"/>
              <a:t> </a:t>
            </a:r>
            <a:r>
              <a:rPr lang="en-US" sz="2400" b="0" dirty="0" err="1"/>
              <a:t>määrä</a:t>
            </a:r>
            <a:r>
              <a:rPr lang="en-US" sz="2400" b="0" dirty="0"/>
              <a:t> </a:t>
            </a:r>
            <a:r>
              <a:rPr lang="en-US" sz="2400" b="0" dirty="0" err="1"/>
              <a:t>tilastointilomakkeeseen</a:t>
            </a:r>
            <a:r>
              <a:rPr lang="en-US" sz="2400" b="0" dirty="0"/>
              <a:t> (</a:t>
            </a:r>
            <a:r>
              <a:rPr lang="en-US" sz="2400" b="0" dirty="0" err="1"/>
              <a:t>Aikataulusivu</a:t>
            </a:r>
            <a:r>
              <a:rPr lang="en-US" sz="2400" b="0" dirty="0"/>
              <a:t>). </a:t>
            </a:r>
            <a:r>
              <a:rPr lang="en-US" sz="2400" b="0" dirty="0" err="1"/>
              <a:t>Lomake</a:t>
            </a:r>
            <a:r>
              <a:rPr lang="en-US" sz="2400" b="0" dirty="0"/>
              <a:t> </a:t>
            </a:r>
            <a:r>
              <a:rPr lang="en-US" sz="2400" b="0" dirty="0" err="1"/>
              <a:t>palautetaan</a:t>
            </a:r>
            <a:r>
              <a:rPr lang="en-US" sz="2400" b="0" dirty="0"/>
              <a:t> </a:t>
            </a:r>
            <a:r>
              <a:rPr lang="en-US" sz="2400" b="0" dirty="0" err="1"/>
              <a:t>piirin</a:t>
            </a:r>
            <a:r>
              <a:rPr lang="en-US" sz="2400" b="0" dirty="0"/>
              <a:t> tai </a:t>
            </a:r>
            <a:r>
              <a:rPr lang="en-US" sz="2400" b="0" dirty="0" err="1"/>
              <a:t>yhdistyksen</a:t>
            </a:r>
            <a:r>
              <a:rPr lang="en-US" sz="2400" b="0" dirty="0"/>
              <a:t> </a:t>
            </a:r>
            <a:r>
              <a:rPr lang="en-US" sz="2400" b="0" dirty="0" err="1"/>
              <a:t>yhteyshenkilölle</a:t>
            </a:r>
            <a:r>
              <a:rPr lang="en-US" sz="2400" b="0" dirty="0"/>
              <a:t> </a:t>
            </a:r>
            <a:r>
              <a:rPr lang="en-US" sz="2400" b="0" dirty="0" err="1"/>
              <a:t>puolen</a:t>
            </a:r>
            <a:r>
              <a:rPr lang="en-US" sz="2400" b="0" dirty="0"/>
              <a:t> </a:t>
            </a:r>
            <a:r>
              <a:rPr lang="en-US" sz="2400" b="0" dirty="0" err="1"/>
              <a:t>vuoden</a:t>
            </a:r>
            <a:r>
              <a:rPr lang="en-US" sz="2400" b="0" dirty="0"/>
              <a:t> </a:t>
            </a:r>
            <a:r>
              <a:rPr lang="en-US" sz="2400" b="0" dirty="0" err="1"/>
              <a:t>välein</a:t>
            </a:r>
            <a:r>
              <a:rPr lang="en-US" sz="2400" b="0" dirty="0"/>
              <a:t> </a:t>
            </a:r>
            <a:r>
              <a:rPr lang="en-US" sz="2400" b="0" dirty="0" err="1"/>
              <a:t>eli</a:t>
            </a:r>
            <a:r>
              <a:rPr lang="en-US" sz="2400" b="0" dirty="0"/>
              <a:t> </a:t>
            </a:r>
            <a:r>
              <a:rPr lang="en-US" sz="2400" b="0" dirty="0" err="1"/>
              <a:t>lukukauden</a:t>
            </a:r>
            <a:r>
              <a:rPr lang="en-US" sz="2400" b="0" dirty="0"/>
              <a:t> </a:t>
            </a:r>
            <a:r>
              <a:rPr lang="en-US" sz="2400" b="0" dirty="0" err="1"/>
              <a:t>päätteeksi</a:t>
            </a:r>
            <a:r>
              <a:rPr lang="en-US" sz="2400" b="0" dirty="0"/>
              <a:t>.</a:t>
            </a:r>
            <a:endParaRPr dirty="0"/>
          </a:p>
          <a:p>
            <a:pPr marL="342900" lvl="0" indent="-184150" algn="l" rtl="0">
              <a:lnSpc>
                <a:spcPct val="100000"/>
              </a:lnSpc>
              <a:spcBef>
                <a:spcPts val="0"/>
              </a:spcBef>
              <a:spcAft>
                <a:spcPts val="600"/>
              </a:spcAft>
              <a:buSzPts val="2500"/>
              <a:buFont typeface="Arial"/>
              <a:buNone/>
            </a:pPr>
            <a:endParaRPr sz="2000" b="0" dirty="0"/>
          </a:p>
        </p:txBody>
      </p:sp>
      <p:sp>
        <p:nvSpPr>
          <p:cNvPr id="352" name="Google Shape;352;p3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Jos haluat lopettaa</a:t>
            </a:r>
            <a:endParaRPr/>
          </a:p>
        </p:txBody>
      </p:sp>
      <p:sp>
        <p:nvSpPr>
          <p:cNvPr id="358" name="Google Shape;358;p33"/>
          <p:cNvSpPr txBox="1">
            <a:spLocks noGrp="1"/>
          </p:cNvSpPr>
          <p:nvPr>
            <p:ph type="body" idx="1"/>
          </p:nvPr>
        </p:nvSpPr>
        <p:spPr>
          <a:xfrm>
            <a:off x="694300" y="18209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125"/>
              <a:buFont typeface="Arial"/>
              <a:buChar char="•"/>
            </a:pPr>
            <a:r>
              <a:rPr lang="en-US" b="0" dirty="0"/>
              <a:t>Mikäli </a:t>
            </a:r>
            <a:r>
              <a:rPr lang="en-US" b="0" dirty="0" err="1"/>
              <a:t>haluat</a:t>
            </a:r>
            <a:r>
              <a:rPr lang="en-US" b="0" dirty="0"/>
              <a:t> </a:t>
            </a:r>
            <a:r>
              <a:rPr lang="en-US" b="0" dirty="0" err="1"/>
              <a:t>lopettaa</a:t>
            </a:r>
            <a:r>
              <a:rPr lang="en-US" b="0" dirty="0"/>
              <a:t> </a:t>
            </a:r>
            <a:r>
              <a:rPr lang="en-US" b="0" dirty="0" err="1"/>
              <a:t>Lukumummina</a:t>
            </a:r>
            <a:r>
              <a:rPr lang="en-US" b="0" dirty="0"/>
              <a:t> tai -</a:t>
            </a:r>
            <a:r>
              <a:rPr lang="en-US" b="0" dirty="0" err="1"/>
              <a:t>vaarina</a:t>
            </a:r>
            <a:r>
              <a:rPr lang="en-US" b="0" dirty="0"/>
              <a:t> </a:t>
            </a:r>
            <a:r>
              <a:rPr lang="en-US" b="0" dirty="0" err="1"/>
              <a:t>toimimisen</a:t>
            </a:r>
            <a:r>
              <a:rPr lang="en-US" b="0" dirty="0"/>
              <a:t>, </a:t>
            </a:r>
            <a:r>
              <a:rPr lang="en-US" b="0" dirty="0" err="1"/>
              <a:t>ilmoita</a:t>
            </a:r>
            <a:r>
              <a:rPr lang="en-US" b="0" dirty="0"/>
              <a:t> </a:t>
            </a:r>
            <a:r>
              <a:rPr lang="en-US" b="0" dirty="0" err="1"/>
              <a:t>siitä</a:t>
            </a:r>
            <a:r>
              <a:rPr lang="en-US" b="0" dirty="0"/>
              <a:t> </a:t>
            </a:r>
            <a:r>
              <a:rPr lang="en-US" b="0" dirty="0" err="1"/>
              <a:t>sekä</a:t>
            </a:r>
            <a:r>
              <a:rPr lang="en-US" b="0" dirty="0"/>
              <a:t> </a:t>
            </a:r>
            <a:r>
              <a:rPr lang="en-US" b="0" dirty="0" err="1"/>
              <a:t>opettajalle</a:t>
            </a:r>
            <a:r>
              <a:rPr lang="en-US" b="0" dirty="0"/>
              <a:t> </a:t>
            </a:r>
            <a:r>
              <a:rPr lang="en-US" b="0" dirty="0" err="1"/>
              <a:t>että</a:t>
            </a:r>
            <a:r>
              <a:rPr lang="en-US" b="0" dirty="0"/>
              <a:t> </a:t>
            </a:r>
            <a:r>
              <a:rPr lang="en-US" b="0" dirty="0" err="1"/>
              <a:t>MLL:n</a:t>
            </a:r>
            <a:r>
              <a:rPr lang="en-US" b="0" dirty="0"/>
              <a:t> </a:t>
            </a:r>
            <a:r>
              <a:rPr lang="en-US" b="0" dirty="0" err="1"/>
              <a:t>yhdistykselle</a:t>
            </a:r>
            <a:r>
              <a:rPr lang="en-US" b="0" dirty="0"/>
              <a:t>.</a:t>
            </a:r>
            <a:endParaRPr dirty="0"/>
          </a:p>
          <a:p>
            <a:pPr marL="342900" lvl="0" indent="-342900" algn="l" rtl="0">
              <a:lnSpc>
                <a:spcPct val="100000"/>
              </a:lnSpc>
              <a:spcBef>
                <a:spcPts val="0"/>
              </a:spcBef>
              <a:spcAft>
                <a:spcPts val="600"/>
              </a:spcAft>
              <a:buSzPts val="3125"/>
              <a:buFont typeface="Arial"/>
              <a:buChar char="•"/>
            </a:pPr>
            <a:r>
              <a:rPr lang="en-US" b="0" dirty="0" err="1"/>
              <a:t>Voit</a:t>
            </a:r>
            <a:r>
              <a:rPr lang="en-US" b="0" dirty="0"/>
              <a:t> olla </a:t>
            </a:r>
            <a:r>
              <a:rPr lang="en-US" b="0" dirty="0" err="1"/>
              <a:t>mukana</a:t>
            </a:r>
            <a:r>
              <a:rPr lang="en-US" b="0" dirty="0"/>
              <a:t> </a:t>
            </a:r>
            <a:r>
              <a:rPr lang="en-US" b="0" dirty="0" err="1"/>
              <a:t>niin</a:t>
            </a:r>
            <a:r>
              <a:rPr lang="en-US" b="0" dirty="0"/>
              <a:t> </a:t>
            </a:r>
            <a:r>
              <a:rPr lang="en-US" b="0" dirty="0" err="1"/>
              <a:t>kauan</a:t>
            </a:r>
            <a:r>
              <a:rPr lang="en-US" b="0" dirty="0"/>
              <a:t> </a:t>
            </a:r>
            <a:r>
              <a:rPr lang="en-US" b="0" dirty="0" err="1"/>
              <a:t>kuin</a:t>
            </a:r>
            <a:r>
              <a:rPr lang="en-US" b="0" dirty="0"/>
              <a:t> </a:t>
            </a:r>
            <a:r>
              <a:rPr lang="en-US" b="0" dirty="0" err="1"/>
              <a:t>haluat</a:t>
            </a:r>
            <a:r>
              <a:rPr lang="en-US" b="0" dirty="0"/>
              <a:t>. </a:t>
            </a:r>
            <a:r>
              <a:rPr lang="en-US" b="0" dirty="0" err="1"/>
              <a:t>Itseään</a:t>
            </a:r>
            <a:r>
              <a:rPr lang="en-US" b="0" dirty="0"/>
              <a:t> </a:t>
            </a:r>
            <a:r>
              <a:rPr lang="en-US" b="0" dirty="0" err="1"/>
              <a:t>ei</a:t>
            </a:r>
            <a:r>
              <a:rPr lang="en-US" b="0" dirty="0"/>
              <a:t> </a:t>
            </a:r>
            <a:r>
              <a:rPr lang="en-US" b="0" dirty="0" err="1"/>
              <a:t>kuitenkaan</a:t>
            </a:r>
            <a:r>
              <a:rPr lang="en-US" b="0" dirty="0"/>
              <a:t> </a:t>
            </a:r>
            <a:r>
              <a:rPr lang="en-US" b="0" dirty="0" err="1"/>
              <a:t>saa</a:t>
            </a:r>
            <a:r>
              <a:rPr lang="en-US" b="0" dirty="0"/>
              <a:t> </a:t>
            </a:r>
            <a:r>
              <a:rPr lang="en-US" b="0" dirty="0" err="1"/>
              <a:t>väsyttää</a:t>
            </a:r>
            <a:r>
              <a:rPr lang="en-US" b="0" dirty="0"/>
              <a:t> </a:t>
            </a:r>
            <a:r>
              <a:rPr lang="en-US" b="0" dirty="0" err="1"/>
              <a:t>vapaaehtoistyössä</a:t>
            </a:r>
            <a:r>
              <a:rPr lang="en-US" b="0" dirty="0"/>
              <a:t>.</a:t>
            </a:r>
            <a:endParaRPr dirty="0"/>
          </a:p>
          <a:p>
            <a:pPr marL="342900" lvl="0" indent="-342900" algn="l" rtl="0">
              <a:lnSpc>
                <a:spcPct val="100000"/>
              </a:lnSpc>
              <a:spcBef>
                <a:spcPts val="0"/>
              </a:spcBef>
              <a:spcAft>
                <a:spcPts val="600"/>
              </a:spcAft>
              <a:buSzPts val="3125"/>
              <a:buFont typeface="Arial"/>
              <a:buChar char="•"/>
            </a:pPr>
            <a:r>
              <a:rPr lang="en-US" b="0" dirty="0" err="1"/>
              <a:t>Elämäntilanteet</a:t>
            </a:r>
            <a:r>
              <a:rPr lang="en-US" b="0" dirty="0"/>
              <a:t> </a:t>
            </a:r>
            <a:r>
              <a:rPr lang="en-US" b="0" dirty="0" err="1"/>
              <a:t>saattavat</a:t>
            </a:r>
            <a:r>
              <a:rPr lang="en-US" b="0" dirty="0"/>
              <a:t> </a:t>
            </a:r>
            <a:r>
              <a:rPr lang="en-US" b="0" dirty="0" err="1"/>
              <a:t>muuttua</a:t>
            </a:r>
            <a:r>
              <a:rPr lang="en-US" b="0" dirty="0"/>
              <a:t> ja </a:t>
            </a:r>
            <a:r>
              <a:rPr lang="en-US" b="0" dirty="0" err="1"/>
              <a:t>joskus</a:t>
            </a:r>
            <a:r>
              <a:rPr lang="en-US" b="0" dirty="0"/>
              <a:t> tauon </a:t>
            </a:r>
            <a:r>
              <a:rPr lang="en-US" b="0" dirty="0" err="1"/>
              <a:t>pitäminen</a:t>
            </a:r>
            <a:r>
              <a:rPr lang="en-US" b="0" dirty="0"/>
              <a:t> on </a:t>
            </a:r>
            <a:r>
              <a:rPr lang="en-US" b="0" dirty="0" err="1"/>
              <a:t>paikallaan</a:t>
            </a:r>
            <a:r>
              <a:rPr lang="en-US" b="0" dirty="0"/>
              <a:t>. </a:t>
            </a:r>
            <a:r>
              <a:rPr lang="en-US" b="0" dirty="0" err="1"/>
              <a:t>Ilmoita</a:t>
            </a:r>
            <a:r>
              <a:rPr lang="en-US" b="0" dirty="0"/>
              <a:t> tauon </a:t>
            </a:r>
            <a:r>
              <a:rPr lang="en-US" b="0" dirty="0" err="1"/>
              <a:t>pitämisestä</a:t>
            </a:r>
            <a:r>
              <a:rPr lang="en-US" b="0" dirty="0"/>
              <a:t> </a:t>
            </a:r>
            <a:r>
              <a:rPr lang="en-US" b="0" dirty="0" err="1"/>
              <a:t>suoraan</a:t>
            </a:r>
            <a:r>
              <a:rPr lang="en-US" b="0" dirty="0"/>
              <a:t> </a:t>
            </a:r>
            <a:r>
              <a:rPr lang="en-US" b="0" dirty="0" err="1"/>
              <a:t>opettajalle</a:t>
            </a:r>
            <a:r>
              <a:rPr lang="en-US" b="0" dirty="0"/>
              <a:t> ja </a:t>
            </a:r>
            <a:r>
              <a:rPr lang="en-US" b="0" dirty="0" err="1"/>
              <a:t>MLL:n</a:t>
            </a:r>
            <a:r>
              <a:rPr lang="en-US" b="0" dirty="0"/>
              <a:t> </a:t>
            </a:r>
            <a:r>
              <a:rPr lang="en-US" b="0" dirty="0" err="1"/>
              <a:t>yhdistykselle</a:t>
            </a:r>
            <a:r>
              <a:rPr lang="en-US" b="0" dirty="0"/>
              <a:t> / </a:t>
            </a:r>
            <a:r>
              <a:rPr lang="en-US" b="0" dirty="0" err="1"/>
              <a:t>piiriin</a:t>
            </a:r>
            <a:r>
              <a:rPr lang="en-US" b="0" dirty="0"/>
              <a:t>.</a:t>
            </a:r>
            <a:endParaRPr dirty="0"/>
          </a:p>
        </p:txBody>
      </p:sp>
      <p:sp>
        <p:nvSpPr>
          <p:cNvPr id="359" name="Google Shape;359;p3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787215" y="2089753"/>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sz="3200" dirty="0">
                <a:solidFill>
                  <a:srgbClr val="E50053"/>
                </a:solidFill>
              </a:rPr>
              <a:t>Toiminnan </a:t>
            </a:r>
            <a:r>
              <a:rPr lang="en-US" sz="3200" dirty="0" err="1">
                <a:solidFill>
                  <a:srgbClr val="E50053"/>
                </a:solidFill>
              </a:rPr>
              <a:t>materiaalit</a:t>
            </a:r>
            <a:endParaRPr dirty="0"/>
          </a:p>
        </p:txBody>
      </p:sp>
      <p:sp>
        <p:nvSpPr>
          <p:cNvPr id="279" name="Google Shape;279;p2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grpSp>
        <p:nvGrpSpPr>
          <p:cNvPr id="280" name="Google Shape;280;p26"/>
          <p:cNvGrpSpPr/>
          <p:nvPr/>
        </p:nvGrpSpPr>
        <p:grpSpPr>
          <a:xfrm>
            <a:off x="22860" y="3724738"/>
            <a:ext cx="9078061" cy="401608"/>
            <a:chOff x="78304" y="1400157"/>
            <a:chExt cx="12104081" cy="535477"/>
          </a:xfrm>
        </p:grpSpPr>
        <p:grpSp>
          <p:nvGrpSpPr>
            <p:cNvPr id="281" name="Google Shape;281;p26"/>
            <p:cNvGrpSpPr/>
            <p:nvPr/>
          </p:nvGrpSpPr>
          <p:grpSpPr>
            <a:xfrm>
              <a:off x="78304" y="1400157"/>
              <a:ext cx="12104081" cy="535477"/>
              <a:chOff x="78304" y="1400157"/>
              <a:chExt cx="12104081" cy="535477"/>
            </a:xfrm>
          </p:grpSpPr>
          <p:pic>
            <p:nvPicPr>
              <p:cNvPr id="282" name="Google Shape;282;p26"/>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3" name="Google Shape;283;p26"/>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4" name="Google Shape;284;p26"/>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5" name="Google Shape;285;p26"/>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6" name="Google Shape;286;p26"/>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7" name="Google Shape;287;p26"/>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88" name="Google Shape;288;p26"/>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89" name="Google Shape;289;p26"/>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0" name="Google Shape;290;p26"/>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1" name="Google Shape;291;p26"/>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3" name="Google Shape;293;p26"/>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4" name="Google Shape;294;p26"/>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5" name="Google Shape;295;p26"/>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7" name="Google Shape;297;p26"/>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298" name="Google Shape;298;p26"/>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299" name="Google Shape;299;p26"/>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0" name="Google Shape;300;p26"/>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1" name="Google Shape;301;p26"/>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2" name="Google Shape;302;p26"/>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3" name="Google Shape;303;p26"/>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4" name="Google Shape;304;p26"/>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extLst>
      <p:ext uri="{BB962C8B-B14F-4D97-AF65-F5344CB8AC3E}">
        <p14:creationId xmlns:p14="http://schemas.microsoft.com/office/powerpoint/2010/main" val="77655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397" name="Google Shape;397;p35"/>
          <p:cNvPicPr preferRelativeResize="0">
            <a:picLocks noGrp="1"/>
          </p:cNvPicPr>
          <p:nvPr>
            <p:ph type="body" idx="1"/>
          </p:nvPr>
        </p:nvPicPr>
        <p:blipFill rotWithShape="1">
          <a:blip r:embed="rId3">
            <a:alphaModFix/>
          </a:blip>
          <a:srcRect/>
          <a:stretch/>
        </p:blipFill>
        <p:spPr>
          <a:xfrm>
            <a:off x="1024467" y="677960"/>
            <a:ext cx="7159094" cy="5113841"/>
          </a:xfrm>
          <a:prstGeom prst="rect">
            <a:avLst/>
          </a:prstGeom>
          <a:noFill/>
          <a:ln>
            <a:noFill/>
          </a:ln>
        </p:spPr>
      </p:pic>
      <p:sp>
        <p:nvSpPr>
          <p:cNvPr id="398" name="Google Shape;398;p3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Jos sinulla on kysyttävää, ota yhteyttä</a:t>
            </a:r>
            <a:endParaRPr/>
          </a:p>
        </p:txBody>
      </p:sp>
      <p:sp>
        <p:nvSpPr>
          <p:cNvPr id="404" name="Google Shape;404;p36"/>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44000"/>
              </a:lnSpc>
              <a:spcBef>
                <a:spcPts val="0"/>
              </a:spcBef>
              <a:spcAft>
                <a:spcPts val="0"/>
              </a:spcAft>
              <a:buNone/>
            </a:pPr>
            <a:r>
              <a:rPr lang="en-US"/>
              <a:t>Perehdyttäjän yhteystiedot: </a:t>
            </a:r>
            <a:br>
              <a:rPr lang="en-US"/>
            </a:br>
            <a:r>
              <a:rPr lang="en-US"/>
              <a:t>Nimi</a:t>
            </a:r>
            <a:endParaRPr/>
          </a:p>
          <a:p>
            <a:pPr marL="0" lvl="0" indent="0" algn="l" rtl="0">
              <a:lnSpc>
                <a:spcPct val="144000"/>
              </a:lnSpc>
              <a:spcBef>
                <a:spcPts val="0"/>
              </a:spcBef>
              <a:spcAft>
                <a:spcPts val="0"/>
              </a:spcAft>
              <a:buNone/>
            </a:pPr>
            <a:r>
              <a:rPr lang="en-US"/>
              <a:t>Sähköposti</a:t>
            </a:r>
            <a:endParaRPr/>
          </a:p>
          <a:p>
            <a:pPr marL="0" lvl="0" indent="0" algn="l" rtl="0">
              <a:lnSpc>
                <a:spcPct val="144000"/>
              </a:lnSpc>
              <a:spcBef>
                <a:spcPts val="0"/>
              </a:spcBef>
              <a:spcAft>
                <a:spcPts val="0"/>
              </a:spcAft>
              <a:buNone/>
            </a:pPr>
            <a:r>
              <a:rPr lang="en-US"/>
              <a:t>Puhelinnumero</a:t>
            </a:r>
            <a:endParaRPr/>
          </a:p>
          <a:p>
            <a:pPr marL="0" lvl="0" indent="0" algn="l" rtl="0">
              <a:lnSpc>
                <a:spcPct val="144000"/>
              </a:lnSpc>
              <a:spcBef>
                <a:spcPts val="0"/>
              </a:spcBef>
              <a:spcAft>
                <a:spcPts val="0"/>
              </a:spcAft>
              <a:buNone/>
            </a:pPr>
            <a:endParaRPr/>
          </a:p>
        </p:txBody>
      </p:sp>
      <p:sp>
        <p:nvSpPr>
          <p:cNvPr id="405" name="Google Shape;405;p3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406" name="Google Shape;406;p36"/>
          <p:cNvPicPr preferRelativeResize="0"/>
          <p:nvPr/>
        </p:nvPicPr>
        <p:blipFill rotWithShape="1">
          <a:blip r:embed="rId3">
            <a:alphaModFix/>
          </a:blip>
          <a:srcRect/>
          <a:stretch/>
        </p:blipFill>
        <p:spPr>
          <a:xfrm>
            <a:off x="6036734" y="2036006"/>
            <a:ext cx="2681426" cy="37537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Lisätietoja</a:t>
            </a:r>
            <a:endParaRPr/>
          </a:p>
        </p:txBody>
      </p:sp>
      <p:sp>
        <p:nvSpPr>
          <p:cNvPr id="412" name="Google Shape;412;p37"/>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44000"/>
              </a:lnSpc>
              <a:spcBef>
                <a:spcPts val="0"/>
              </a:spcBef>
              <a:spcAft>
                <a:spcPts val="0"/>
              </a:spcAft>
              <a:buNone/>
            </a:pPr>
            <a:r>
              <a:rPr lang="en-US" dirty="0" err="1"/>
              <a:t>Nettisivut</a:t>
            </a:r>
            <a:r>
              <a:rPr lang="en-US" dirty="0"/>
              <a:t>: </a:t>
            </a:r>
            <a:r>
              <a:rPr lang="en-US" b="0" dirty="0">
                <a:hlinkClick r:id="rId3"/>
              </a:rPr>
              <a:t>www.lukumummitjavaarit.fi</a:t>
            </a:r>
            <a:endParaRPr lang="en-US" b="0" dirty="0"/>
          </a:p>
          <a:p>
            <a:pPr marL="0" lvl="0" indent="0" algn="l" rtl="0">
              <a:lnSpc>
                <a:spcPct val="144000"/>
              </a:lnSpc>
              <a:spcBef>
                <a:spcPts val="0"/>
              </a:spcBef>
              <a:spcAft>
                <a:spcPts val="0"/>
              </a:spcAft>
              <a:buNone/>
            </a:pPr>
            <a:r>
              <a:rPr lang="en-US" sz="2400" b="0" i="1" dirty="0" err="1"/>
              <a:t>Verkkosivuilta</a:t>
            </a:r>
            <a:r>
              <a:rPr lang="en-US" sz="2400" b="0" i="1" dirty="0"/>
              <a:t> </a:t>
            </a:r>
            <a:r>
              <a:rPr lang="en-US" sz="2400" b="0" i="1" dirty="0" err="1"/>
              <a:t>pääset</a:t>
            </a:r>
            <a:r>
              <a:rPr lang="en-US" sz="2400" b="0" i="1" dirty="0"/>
              <a:t> </a:t>
            </a:r>
            <a:r>
              <a:rPr lang="en-US" sz="2400" b="0" i="1" dirty="0" err="1"/>
              <a:t>liittymään</a:t>
            </a:r>
            <a:r>
              <a:rPr lang="en-US" sz="2400" b="0" i="1" dirty="0"/>
              <a:t> </a:t>
            </a:r>
            <a:r>
              <a:rPr lang="en-US" sz="2400" b="0" i="1" dirty="0" err="1"/>
              <a:t>myös</a:t>
            </a:r>
            <a:r>
              <a:rPr lang="en-US" sz="2400" b="0" i="1" dirty="0"/>
              <a:t> </a:t>
            </a:r>
            <a:r>
              <a:rPr lang="en-US" sz="2400" b="0" i="1" dirty="0" err="1"/>
              <a:t>Lukumummien</a:t>
            </a:r>
            <a:r>
              <a:rPr lang="en-US" sz="2400" b="0" i="1" dirty="0"/>
              <a:t> ja -</a:t>
            </a:r>
            <a:r>
              <a:rPr lang="en-US" sz="2400" b="0" i="1" dirty="0" err="1"/>
              <a:t>vaarien</a:t>
            </a:r>
            <a:r>
              <a:rPr lang="en-US" sz="2400" b="0" i="1" dirty="0"/>
              <a:t> </a:t>
            </a:r>
            <a:r>
              <a:rPr lang="en-US" sz="2400" b="0" i="1" dirty="0" err="1"/>
              <a:t>uutiskirjeen</a:t>
            </a:r>
            <a:r>
              <a:rPr lang="en-US" sz="2400" b="0" i="1" dirty="0"/>
              <a:t> </a:t>
            </a:r>
            <a:r>
              <a:rPr lang="en-US" sz="2400" b="0" i="1" dirty="0" err="1"/>
              <a:t>lukijaksi</a:t>
            </a:r>
            <a:r>
              <a:rPr lang="en-US" sz="2400" b="0" i="1" dirty="0"/>
              <a:t>!</a:t>
            </a:r>
            <a:endParaRPr sz="2400" b="0" i="1"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r>
              <a:rPr lang="en-US" dirty="0"/>
              <a:t>Facebook-</a:t>
            </a:r>
            <a:r>
              <a:rPr lang="en-US" dirty="0" err="1"/>
              <a:t>sivut</a:t>
            </a:r>
            <a:r>
              <a:rPr lang="en-US" dirty="0"/>
              <a:t>: </a:t>
            </a:r>
            <a:r>
              <a:rPr lang="en-US" b="0" dirty="0">
                <a:hlinkClick r:id="rId4"/>
              </a:rPr>
              <a:t>https://www.facebook.com/lukumummitjavaarit/</a:t>
            </a:r>
            <a:r>
              <a:rPr lang="en-US" b="0" dirty="0"/>
              <a:t> </a:t>
            </a:r>
            <a:endParaRPr dirty="0"/>
          </a:p>
          <a:p>
            <a:pPr marL="0" lvl="0" indent="0" algn="l" rtl="0">
              <a:lnSpc>
                <a:spcPct val="144000"/>
              </a:lnSpc>
              <a:spcBef>
                <a:spcPts val="0"/>
              </a:spcBef>
              <a:spcAft>
                <a:spcPts val="0"/>
              </a:spcAft>
              <a:buNone/>
            </a:pPr>
            <a:endParaRPr b="0"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endParaRPr dirty="0"/>
          </a:p>
        </p:txBody>
      </p:sp>
      <p:sp>
        <p:nvSpPr>
          <p:cNvPr id="413" name="Google Shape;413;p3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957873" y="314027"/>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Mitä jäi mieleen? Kysyttävää? Ajatuksia?</a:t>
            </a:r>
            <a:endParaRPr/>
          </a:p>
        </p:txBody>
      </p:sp>
      <p:sp>
        <p:nvSpPr>
          <p:cNvPr id="425" name="Google Shape;425;p3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426" name="Google Shape;426;p38"/>
          <p:cNvPicPr preferRelativeResize="0"/>
          <p:nvPr/>
        </p:nvPicPr>
        <p:blipFill rotWithShape="1">
          <a:blip r:embed="rId3">
            <a:alphaModFix/>
          </a:blip>
          <a:srcRect/>
          <a:stretch/>
        </p:blipFill>
        <p:spPr>
          <a:xfrm>
            <a:off x="787400" y="1283490"/>
            <a:ext cx="7467600" cy="42012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Mitä hyötyä toiminnasta on ikäihmisille ja koululle?</a:t>
            </a:r>
            <a:endParaRPr/>
          </a:p>
        </p:txBody>
      </p:sp>
      <p:sp>
        <p:nvSpPr>
          <p:cNvPr id="77" name="Google Shape;77;p4"/>
          <p:cNvSpPr txBox="1">
            <a:spLocks noGrp="1"/>
          </p:cNvSpPr>
          <p:nvPr>
            <p:ph type="body" idx="1"/>
          </p:nvPr>
        </p:nvSpPr>
        <p:spPr>
          <a:xfrm>
            <a:off x="717160" y="2316163"/>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500"/>
              <a:buFont typeface="Arial"/>
              <a:buChar char="•"/>
            </a:pPr>
            <a:r>
              <a:rPr lang="en-US" sz="2800" b="0" dirty="0"/>
              <a:t>Seniori-ikäiset </a:t>
            </a:r>
            <a:r>
              <a:rPr lang="en-US" sz="2800" b="0" dirty="0" err="1"/>
              <a:t>tutustuvat</a:t>
            </a:r>
            <a:r>
              <a:rPr lang="en-US" sz="2800" b="0" dirty="0"/>
              <a:t> </a:t>
            </a:r>
            <a:r>
              <a:rPr lang="en-US" sz="2800" b="0" dirty="0" err="1"/>
              <a:t>lasten</a:t>
            </a:r>
            <a:r>
              <a:rPr lang="en-US" sz="2800" b="0" dirty="0"/>
              <a:t> </a:t>
            </a:r>
            <a:r>
              <a:rPr lang="en-US" sz="2800" b="0" dirty="0" err="1"/>
              <a:t>lukutottumuksiin</a:t>
            </a:r>
            <a:r>
              <a:rPr lang="en-US" sz="2800" b="0" dirty="0"/>
              <a:t> ja </a:t>
            </a:r>
            <a:r>
              <a:rPr lang="en-US" sz="2800" b="0" dirty="0" err="1"/>
              <a:t>nykyajan</a:t>
            </a:r>
            <a:r>
              <a:rPr lang="en-US" sz="2800" b="0" dirty="0"/>
              <a:t> </a:t>
            </a:r>
            <a:r>
              <a:rPr lang="en-US" sz="2800" b="0" dirty="0" err="1"/>
              <a:t>koulumaailmaan</a:t>
            </a:r>
            <a:r>
              <a:rPr lang="en-US" sz="2800" b="0" dirty="0"/>
              <a:t>. </a:t>
            </a:r>
            <a:endParaRPr sz="2800" dirty="0"/>
          </a:p>
          <a:p>
            <a:pPr marL="342900" lvl="0" indent="-342900" algn="l" rtl="0">
              <a:lnSpc>
                <a:spcPct val="100000"/>
              </a:lnSpc>
              <a:spcBef>
                <a:spcPts val="0"/>
              </a:spcBef>
              <a:spcAft>
                <a:spcPts val="0"/>
              </a:spcAft>
              <a:buSzPts val="3500"/>
              <a:buFont typeface="Arial"/>
              <a:buChar char="•"/>
            </a:pPr>
            <a:r>
              <a:rPr lang="en-US" sz="2800" b="0" dirty="0" err="1"/>
              <a:t>Muiden</a:t>
            </a:r>
            <a:r>
              <a:rPr lang="en-US" sz="2800" b="0" dirty="0"/>
              <a:t> </a:t>
            </a:r>
            <a:r>
              <a:rPr lang="en-US" sz="2800" b="0" dirty="0" err="1"/>
              <a:t>Lukumummien</a:t>
            </a:r>
            <a:r>
              <a:rPr lang="en-US" sz="2800" b="0" dirty="0"/>
              <a:t> ja -</a:t>
            </a:r>
            <a:r>
              <a:rPr lang="en-US" sz="2800" b="0" dirty="0" err="1"/>
              <a:t>vaarien</a:t>
            </a:r>
            <a:r>
              <a:rPr lang="en-US" sz="2800" b="0" dirty="0"/>
              <a:t> </a:t>
            </a:r>
            <a:r>
              <a:rPr lang="en-US" sz="2800" b="0" dirty="0" err="1"/>
              <a:t>joukosta</a:t>
            </a:r>
            <a:r>
              <a:rPr lang="en-US" sz="2800" b="0" dirty="0"/>
              <a:t> </a:t>
            </a:r>
            <a:r>
              <a:rPr lang="en-US" sz="2800" b="0" dirty="0" err="1"/>
              <a:t>löytyy</a:t>
            </a:r>
            <a:r>
              <a:rPr lang="en-US" sz="2800" b="0" dirty="0"/>
              <a:t> </a:t>
            </a:r>
            <a:r>
              <a:rPr lang="en-US" sz="2800" b="0" dirty="0" err="1"/>
              <a:t>uusia</a:t>
            </a:r>
            <a:r>
              <a:rPr lang="en-US" sz="2800" b="0" dirty="0"/>
              <a:t> </a:t>
            </a:r>
            <a:r>
              <a:rPr lang="en-US" sz="2800" b="0" dirty="0" err="1"/>
              <a:t>tuttavuuksia</a:t>
            </a:r>
            <a:r>
              <a:rPr lang="en-US" sz="2800" b="0" dirty="0"/>
              <a:t>.</a:t>
            </a:r>
            <a:endParaRPr sz="2800" dirty="0"/>
          </a:p>
          <a:p>
            <a:pPr marL="342900" lvl="0" indent="-342900" algn="l" rtl="0">
              <a:lnSpc>
                <a:spcPct val="100000"/>
              </a:lnSpc>
              <a:spcBef>
                <a:spcPts val="0"/>
              </a:spcBef>
              <a:spcAft>
                <a:spcPts val="0"/>
              </a:spcAft>
              <a:buSzPts val="3500"/>
              <a:buFont typeface="Arial"/>
              <a:buChar char="•"/>
            </a:pPr>
            <a:r>
              <a:rPr lang="en-US" sz="2800" b="0" dirty="0" err="1"/>
              <a:t>Koulut</a:t>
            </a:r>
            <a:r>
              <a:rPr lang="en-US" sz="2800" b="0" dirty="0"/>
              <a:t> </a:t>
            </a:r>
            <a:r>
              <a:rPr lang="en-US" sz="2800" b="0" dirty="0" err="1"/>
              <a:t>saavat</a:t>
            </a:r>
            <a:r>
              <a:rPr lang="en-US" sz="2800" b="0" dirty="0"/>
              <a:t> </a:t>
            </a:r>
            <a:r>
              <a:rPr lang="en-US" sz="2800" b="0" dirty="0" err="1"/>
              <a:t>lisää</a:t>
            </a:r>
            <a:r>
              <a:rPr lang="en-US" sz="2800" b="0" dirty="0"/>
              <a:t> </a:t>
            </a:r>
            <a:r>
              <a:rPr lang="en-US" sz="2800" b="0" dirty="0" err="1"/>
              <a:t>aikuisia</a:t>
            </a:r>
            <a:r>
              <a:rPr lang="en-US" sz="2800" b="0" dirty="0"/>
              <a:t> </a:t>
            </a:r>
            <a:r>
              <a:rPr lang="en-US" sz="2800" b="0" dirty="0" err="1"/>
              <a:t>arkeen</a:t>
            </a:r>
            <a:r>
              <a:rPr lang="en-US" sz="2800" b="0" dirty="0"/>
              <a:t>, </a:t>
            </a:r>
            <a:r>
              <a:rPr lang="en-US" sz="2800" b="0" dirty="0" err="1"/>
              <a:t>jolloin</a:t>
            </a:r>
            <a:r>
              <a:rPr lang="en-US" sz="2800" b="0" dirty="0"/>
              <a:t> </a:t>
            </a:r>
            <a:r>
              <a:rPr lang="en-US" sz="2800" b="0" dirty="0" err="1"/>
              <a:t>koulut</a:t>
            </a:r>
            <a:r>
              <a:rPr lang="en-US" sz="2800" b="0" dirty="0"/>
              <a:t> </a:t>
            </a:r>
            <a:r>
              <a:rPr lang="en-US" sz="2800" b="0" dirty="0" err="1"/>
              <a:t>verkottuvat</a:t>
            </a:r>
            <a:r>
              <a:rPr lang="en-US" sz="2800" b="0" dirty="0"/>
              <a:t> </a:t>
            </a:r>
            <a:r>
              <a:rPr lang="en-US" sz="2800" b="0" dirty="0" err="1"/>
              <a:t>lähiyhteisön</a:t>
            </a:r>
            <a:r>
              <a:rPr lang="en-US" sz="2800" b="0" dirty="0"/>
              <a:t> </a:t>
            </a:r>
            <a:r>
              <a:rPr lang="en-US" sz="2800" b="0" dirty="0" err="1"/>
              <a:t>kanssa</a:t>
            </a:r>
            <a:r>
              <a:rPr lang="en-US" sz="2800" b="0" dirty="0"/>
              <a:t>.</a:t>
            </a:r>
            <a:endParaRPr sz="2800" dirty="0"/>
          </a:p>
          <a:p>
            <a:pPr marL="0" lvl="0" indent="0" algn="l" rtl="0">
              <a:lnSpc>
                <a:spcPct val="144000"/>
              </a:lnSpc>
              <a:spcBef>
                <a:spcPts val="0"/>
              </a:spcBef>
              <a:spcAft>
                <a:spcPts val="0"/>
              </a:spcAft>
              <a:buNone/>
            </a:pPr>
            <a:endParaRPr dirty="0"/>
          </a:p>
        </p:txBody>
      </p:sp>
      <p:sp>
        <p:nvSpPr>
          <p:cNvPr id="78" name="Google Shape;78;p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title"/>
          </p:nvPr>
        </p:nvSpPr>
        <p:spPr>
          <a:xfrm>
            <a:off x="1475656" y="2622595"/>
            <a:ext cx="6592663" cy="1416005"/>
          </a:xfrm>
          <a:prstGeom prst="rect">
            <a:avLst/>
          </a:prstGeom>
          <a:noFill/>
          <a:ln>
            <a:noFill/>
          </a:ln>
        </p:spPr>
        <p:txBody>
          <a:bodyPr spcFirstLastPara="1" wrap="square" lIns="91425" tIns="45700" rIns="91425" bIns="45700" anchor="ctr" anchorCtr="0">
            <a:noAutofit/>
          </a:bodyPr>
          <a:lstStyle/>
          <a:p>
            <a:pPr marL="0" lvl="0" indent="0" algn="ctr" rtl="0">
              <a:lnSpc>
                <a:spcPct val="115625"/>
              </a:lnSpc>
              <a:spcBef>
                <a:spcPts val="0"/>
              </a:spcBef>
              <a:spcAft>
                <a:spcPts val="0"/>
              </a:spcAft>
              <a:buNone/>
            </a:pPr>
            <a:r>
              <a:rPr lang="en-US" dirty="0">
                <a:latin typeface="Calibri" panose="020F0502020204030204" pitchFamily="34" charset="0"/>
                <a:cs typeface="Calibri" panose="020F0502020204030204" pitchFamily="34" charset="0"/>
              </a:rPr>
              <a:t>Kiitos!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dirty="0" err="1"/>
              <a:t>Niilo</a:t>
            </a:r>
            <a:r>
              <a:rPr lang="en-US" dirty="0"/>
              <a:t> </a:t>
            </a:r>
            <a:r>
              <a:rPr lang="en-US" dirty="0" err="1"/>
              <a:t>Mäki</a:t>
            </a:r>
            <a:r>
              <a:rPr lang="en-US" dirty="0"/>
              <a:t> -</a:t>
            </a:r>
            <a:r>
              <a:rPr lang="en-US" dirty="0" err="1"/>
              <a:t>instituutti</a:t>
            </a:r>
            <a:endParaRPr dirty="0"/>
          </a:p>
        </p:txBody>
      </p:sp>
      <p:sp>
        <p:nvSpPr>
          <p:cNvPr id="85" name="Google Shape;85;p5"/>
          <p:cNvSpPr txBox="1">
            <a:spLocks noGrp="1"/>
          </p:cNvSpPr>
          <p:nvPr>
            <p:ph type="body" idx="1"/>
          </p:nvPr>
        </p:nvSpPr>
        <p:spPr>
          <a:xfrm>
            <a:off x="711005" y="2863056"/>
            <a:ext cx="7340990" cy="230356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125"/>
              <a:buFont typeface="Arial"/>
              <a:buChar char="•"/>
            </a:pPr>
            <a:r>
              <a:rPr lang="en-US" sz="2800" b="0" dirty="0"/>
              <a:t>Tutkii </a:t>
            </a:r>
            <a:r>
              <a:rPr lang="en-US" sz="2800" b="0" dirty="0" err="1"/>
              <a:t>oppimisvaikeuksia</a:t>
            </a:r>
            <a:r>
              <a:rPr lang="en-US" sz="2800" b="0" dirty="0"/>
              <a:t>, </a:t>
            </a:r>
            <a:r>
              <a:rPr lang="en-US" sz="2800" b="0" dirty="0" err="1"/>
              <a:t>jakaa</a:t>
            </a:r>
            <a:r>
              <a:rPr lang="en-US" sz="2800" b="0" dirty="0"/>
              <a:t> </a:t>
            </a:r>
            <a:r>
              <a:rPr lang="en-US" sz="2800" b="0" dirty="0" err="1"/>
              <a:t>tietoa</a:t>
            </a:r>
            <a:r>
              <a:rPr lang="en-US" sz="2800" b="0" dirty="0"/>
              <a:t> ja </a:t>
            </a:r>
            <a:r>
              <a:rPr lang="en-US" sz="2800" b="0" dirty="0" err="1"/>
              <a:t>kehittää</a:t>
            </a:r>
            <a:r>
              <a:rPr lang="en-US" sz="2800" b="0" dirty="0"/>
              <a:t> </a:t>
            </a:r>
            <a:r>
              <a:rPr lang="en-US" sz="2800" b="0" dirty="0" err="1"/>
              <a:t>menetelmiä</a:t>
            </a:r>
            <a:r>
              <a:rPr lang="en-US" sz="2800" b="0" dirty="0"/>
              <a:t> </a:t>
            </a:r>
            <a:r>
              <a:rPr lang="en-US" sz="2800" b="0" dirty="0" err="1"/>
              <a:t>oppimisvaikeuksien</a:t>
            </a:r>
            <a:r>
              <a:rPr lang="en-US" sz="2800" b="0" dirty="0"/>
              <a:t> </a:t>
            </a:r>
            <a:r>
              <a:rPr lang="en-US" sz="2800" b="0" dirty="0" err="1"/>
              <a:t>ennaltaehkäisemiseen</a:t>
            </a:r>
            <a:r>
              <a:rPr lang="en-US" sz="2800" b="0" dirty="0"/>
              <a:t> ja </a:t>
            </a:r>
            <a:r>
              <a:rPr lang="en-US" sz="2800" b="0" dirty="0" err="1"/>
              <a:t>kuntouttamiseen</a:t>
            </a:r>
            <a:endParaRPr sz="2800" dirty="0"/>
          </a:p>
          <a:p>
            <a:pPr marL="342900" lvl="0" indent="-342900" algn="l" rtl="0">
              <a:lnSpc>
                <a:spcPct val="100000"/>
              </a:lnSpc>
              <a:spcBef>
                <a:spcPts val="0"/>
              </a:spcBef>
              <a:spcAft>
                <a:spcPts val="0"/>
              </a:spcAft>
              <a:buSzPts val="3125"/>
              <a:buFont typeface="Arial"/>
              <a:buChar char="•"/>
            </a:pPr>
            <a:r>
              <a:rPr lang="en-US" sz="2800" b="0" dirty="0" err="1"/>
              <a:t>Kehitti</a:t>
            </a:r>
            <a:r>
              <a:rPr lang="en-US" sz="2800" b="0" dirty="0"/>
              <a:t> Lukumummi ja -</a:t>
            </a:r>
            <a:r>
              <a:rPr lang="en-US" sz="2800" b="0" dirty="0" err="1"/>
              <a:t>vaari</a:t>
            </a:r>
            <a:r>
              <a:rPr lang="en-US" sz="2800" b="0" dirty="0"/>
              <a:t> -</a:t>
            </a:r>
            <a:r>
              <a:rPr lang="en-US" sz="2800" b="0" dirty="0" err="1"/>
              <a:t>toiminnan</a:t>
            </a:r>
            <a:r>
              <a:rPr lang="en-US" sz="2800" b="0" dirty="0"/>
              <a:t> </a:t>
            </a:r>
            <a:r>
              <a:rPr lang="en-US" sz="2800" b="0" dirty="0" err="1"/>
              <a:t>yhteistyössä</a:t>
            </a:r>
            <a:r>
              <a:rPr lang="en-US" sz="2800" b="0" dirty="0"/>
              <a:t> </a:t>
            </a:r>
            <a:r>
              <a:rPr lang="en-US" sz="2800" b="0" dirty="0" err="1"/>
              <a:t>MLL:n</a:t>
            </a:r>
            <a:r>
              <a:rPr lang="en-US" sz="2800" b="0" dirty="0"/>
              <a:t> </a:t>
            </a:r>
            <a:r>
              <a:rPr lang="en-US" sz="2800" b="0" dirty="0" err="1"/>
              <a:t>Järvi-Suomen</a:t>
            </a:r>
            <a:r>
              <a:rPr lang="en-US" sz="2800" b="0" dirty="0"/>
              <a:t> </a:t>
            </a:r>
            <a:r>
              <a:rPr lang="en-US" sz="2800" b="0" dirty="0" err="1"/>
              <a:t>piirin</a:t>
            </a:r>
            <a:r>
              <a:rPr lang="en-US" sz="2800" b="0" dirty="0"/>
              <a:t> </a:t>
            </a:r>
            <a:r>
              <a:rPr lang="en-US" sz="2800" b="0" dirty="0" err="1"/>
              <a:t>kanssa</a:t>
            </a:r>
            <a:endParaRPr sz="2800" dirty="0"/>
          </a:p>
          <a:p>
            <a:pPr marL="342900" lvl="0" indent="-144462" algn="l" rtl="0">
              <a:lnSpc>
                <a:spcPct val="144000"/>
              </a:lnSpc>
              <a:spcBef>
                <a:spcPts val="0"/>
              </a:spcBef>
              <a:spcAft>
                <a:spcPts val="0"/>
              </a:spcAft>
              <a:buSzPts val="3125"/>
              <a:buFont typeface="Arial"/>
              <a:buNone/>
            </a:pPr>
            <a:endParaRPr dirty="0"/>
          </a:p>
        </p:txBody>
      </p:sp>
      <p:sp>
        <p:nvSpPr>
          <p:cNvPr id="86" name="Google Shape;86;p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pic>
        <p:nvPicPr>
          <p:cNvPr id="87" name="Google Shape;87;p5"/>
          <p:cNvPicPr preferRelativeResize="0"/>
          <p:nvPr/>
        </p:nvPicPr>
        <p:blipFill rotWithShape="1">
          <a:blip r:embed="rId3">
            <a:alphaModFix/>
          </a:blip>
          <a:srcRect/>
          <a:stretch/>
        </p:blipFill>
        <p:spPr>
          <a:xfrm>
            <a:off x="2314575" y="1411190"/>
            <a:ext cx="4133850" cy="1285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Mannerheimin Lastensuojeluliitto</a:t>
            </a:r>
            <a:endParaRPr/>
          </a:p>
        </p:txBody>
      </p:sp>
      <p:sp>
        <p:nvSpPr>
          <p:cNvPr id="93" name="Google Shape;93;p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94" name="Google Shape;94;p6"/>
          <p:cNvSpPr txBox="1">
            <a:spLocks noGrp="1"/>
          </p:cNvSpPr>
          <p:nvPr>
            <p:ph type="body" idx="1"/>
          </p:nvPr>
        </p:nvSpPr>
        <p:spPr>
          <a:xfrm>
            <a:off x="945759" y="1860216"/>
            <a:ext cx="7028347"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chemeClr val="dk1"/>
              </a:buClr>
              <a:buSzPts val="3000"/>
              <a:buFont typeface="Arial"/>
              <a:buChar char="•"/>
            </a:pPr>
            <a:r>
              <a:rPr lang="en-US" sz="2400" b="0" dirty="0" err="1"/>
              <a:t>Perustettu</a:t>
            </a:r>
            <a:r>
              <a:rPr lang="en-US" sz="2400" b="0" dirty="0"/>
              <a:t> 4.10.1920</a:t>
            </a:r>
            <a:endParaRPr dirty="0"/>
          </a:p>
          <a:p>
            <a:pPr marL="342900" lvl="0" indent="-342900" algn="l" rtl="0">
              <a:lnSpc>
                <a:spcPct val="100000"/>
              </a:lnSpc>
              <a:spcBef>
                <a:spcPts val="600"/>
              </a:spcBef>
              <a:spcAft>
                <a:spcPts val="0"/>
              </a:spcAft>
              <a:buClr>
                <a:schemeClr val="dk1"/>
              </a:buClr>
              <a:buSzPts val="3000"/>
              <a:buFont typeface="Arial"/>
              <a:buChar char="•"/>
            </a:pPr>
            <a:r>
              <a:rPr lang="en-US" sz="2400" b="0" dirty="0" err="1"/>
              <a:t>Perustajat</a:t>
            </a:r>
            <a:r>
              <a:rPr lang="en-US" sz="2400" b="0" dirty="0"/>
              <a:t>: Carl Gustaf Emil Mannerheim, Sophie Mannerheim, </a:t>
            </a:r>
            <a:r>
              <a:rPr lang="en-US" sz="2400" b="0" dirty="0" err="1"/>
              <a:t>Arvo</a:t>
            </a:r>
            <a:r>
              <a:rPr lang="en-US" sz="2400" b="0" dirty="0"/>
              <a:t> </a:t>
            </a:r>
            <a:r>
              <a:rPr lang="en-US" sz="2400" b="0" dirty="0" err="1"/>
              <a:t>Ylppö</a:t>
            </a:r>
            <a:r>
              <a:rPr lang="en-US" sz="2400" b="0" dirty="0"/>
              <a:t>, Erik </a:t>
            </a:r>
            <a:r>
              <a:rPr lang="en-US" sz="2400" b="0" dirty="0" err="1"/>
              <a:t>Mandelin</a:t>
            </a:r>
            <a:r>
              <a:rPr lang="en-US" sz="2400" b="0" dirty="0"/>
              <a:t> </a:t>
            </a:r>
            <a:endParaRPr dirty="0"/>
          </a:p>
          <a:p>
            <a:pPr marL="342900" lvl="0" indent="-342900" algn="l" rtl="0">
              <a:lnSpc>
                <a:spcPct val="100000"/>
              </a:lnSpc>
              <a:spcBef>
                <a:spcPts val="600"/>
              </a:spcBef>
              <a:spcAft>
                <a:spcPts val="0"/>
              </a:spcAft>
              <a:buClr>
                <a:schemeClr val="dk1"/>
              </a:buClr>
              <a:buSzPts val="3000"/>
              <a:buFont typeface="Arial"/>
              <a:buChar char="•"/>
            </a:pPr>
            <a:r>
              <a:rPr lang="en-US" sz="2400" b="0" dirty="0" err="1"/>
              <a:t>Suojelijat</a:t>
            </a:r>
            <a:r>
              <a:rPr lang="en-US" sz="2400" b="0" dirty="0"/>
              <a:t>: </a:t>
            </a:r>
            <a:r>
              <a:rPr lang="en-US" sz="2400" b="0" dirty="0" err="1"/>
              <a:t>tasavallan</a:t>
            </a:r>
            <a:r>
              <a:rPr lang="en-US" sz="2400" b="0" dirty="0"/>
              <a:t> </a:t>
            </a:r>
            <a:r>
              <a:rPr lang="en-US" sz="2400" b="0" dirty="0" err="1"/>
              <a:t>presidentti</a:t>
            </a:r>
            <a:r>
              <a:rPr lang="en-US" sz="2400" b="0" dirty="0"/>
              <a:t> </a:t>
            </a:r>
            <a:r>
              <a:rPr lang="en-US" sz="2400" b="0" dirty="0" err="1"/>
              <a:t>Sauli</a:t>
            </a:r>
            <a:r>
              <a:rPr lang="en-US" sz="2400" b="0" dirty="0"/>
              <a:t> Niinistö ja </a:t>
            </a:r>
            <a:r>
              <a:rPr lang="en-US" sz="2400" b="0" dirty="0" err="1"/>
              <a:t>rouva</a:t>
            </a:r>
            <a:r>
              <a:rPr lang="en-US" sz="2400" b="0" dirty="0"/>
              <a:t> Jenni </a:t>
            </a:r>
            <a:r>
              <a:rPr lang="en-US" sz="2400" b="0" dirty="0" err="1"/>
              <a:t>Haukio</a:t>
            </a:r>
            <a:endParaRPr sz="2400" b="0" dirty="0"/>
          </a:p>
          <a:p>
            <a:pPr marL="342900" lvl="0" indent="-342900" algn="l" rtl="0">
              <a:lnSpc>
                <a:spcPct val="100000"/>
              </a:lnSpc>
              <a:spcBef>
                <a:spcPts val="600"/>
              </a:spcBef>
              <a:spcAft>
                <a:spcPts val="0"/>
              </a:spcAft>
              <a:buClr>
                <a:schemeClr val="dk1"/>
              </a:buClr>
              <a:buSzPts val="3000"/>
              <a:buFont typeface="Arial"/>
              <a:buChar char="•"/>
            </a:pPr>
            <a:r>
              <a:rPr lang="en-US" sz="2400" b="0" dirty="0"/>
              <a:t>548 </a:t>
            </a:r>
            <a:r>
              <a:rPr lang="en-US" sz="2400" b="0" dirty="0" err="1"/>
              <a:t>paikallisyhdistystä</a:t>
            </a:r>
            <a:r>
              <a:rPr lang="en-US" sz="2400" b="0" dirty="0"/>
              <a:t>, 10 </a:t>
            </a:r>
            <a:r>
              <a:rPr lang="en-US" sz="2400" b="0" dirty="0" err="1"/>
              <a:t>piiriä</a:t>
            </a:r>
            <a:r>
              <a:rPr lang="en-US" sz="2400" b="0" dirty="0"/>
              <a:t> ja </a:t>
            </a:r>
            <a:r>
              <a:rPr lang="en-US" sz="2400" b="0" dirty="0" err="1"/>
              <a:t>keskusjärjestö</a:t>
            </a:r>
            <a:r>
              <a:rPr lang="en-US" sz="2400" b="0" dirty="0"/>
              <a:t>.</a:t>
            </a:r>
            <a:endParaRPr dirty="0"/>
          </a:p>
          <a:p>
            <a:pPr marL="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Clr>
                <a:srgbClr val="E50053"/>
              </a:buClr>
              <a:buSzPts val="2500"/>
              <a:buFont typeface="Arial"/>
              <a:buNone/>
            </a:pPr>
            <a:endParaRPr sz="2000" dirty="0"/>
          </a:p>
          <a:p>
            <a:pPr marL="0" lvl="0" indent="0" algn="l" rtl="0">
              <a:lnSpc>
                <a:spcPct val="100000"/>
              </a:lnSpc>
              <a:spcBef>
                <a:spcPts val="0"/>
              </a:spcBef>
              <a:spcAft>
                <a:spcPts val="0"/>
              </a:spcAft>
              <a:buSzPts val="2500"/>
              <a:buFont typeface="Arial"/>
              <a:buNone/>
            </a:pP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777596" y="723908"/>
            <a:ext cx="3498569" cy="1143000"/>
          </a:xfrm>
          <a:prstGeom prst="rect">
            <a:avLst/>
          </a:prstGeom>
          <a:noFill/>
          <a:ln>
            <a:noFill/>
          </a:ln>
        </p:spPr>
        <p:txBody>
          <a:bodyPr spcFirstLastPara="1" wrap="square" lIns="91425" tIns="45700" rIns="91425" bIns="45700" anchor="ctr" anchorCtr="0">
            <a:noAutofit/>
          </a:bodyPr>
          <a:lstStyle/>
          <a:p>
            <a:pPr marL="0" lvl="0" indent="0" rtl="0">
              <a:lnSpc>
                <a:spcPct val="115625"/>
              </a:lnSpc>
              <a:spcBef>
                <a:spcPts val="0"/>
              </a:spcBef>
              <a:spcAft>
                <a:spcPts val="0"/>
              </a:spcAft>
              <a:buNone/>
            </a:pPr>
            <a:r>
              <a:rPr lang="en-US" dirty="0" err="1"/>
              <a:t>MLL:n</a:t>
            </a:r>
            <a:r>
              <a:rPr lang="en-US" dirty="0"/>
              <a:t> </a:t>
            </a:r>
            <a:r>
              <a:rPr lang="en-US" dirty="0" err="1"/>
              <a:t>arvot</a:t>
            </a:r>
            <a:endParaRPr dirty="0"/>
          </a:p>
        </p:txBody>
      </p:sp>
      <p:sp>
        <p:nvSpPr>
          <p:cNvPr id="100" name="Google Shape;100;p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
        <p:nvSpPr>
          <p:cNvPr id="101" name="Google Shape;101;p7"/>
          <p:cNvSpPr txBox="1">
            <a:spLocks noGrp="1"/>
          </p:cNvSpPr>
          <p:nvPr>
            <p:ph type="body" idx="1"/>
          </p:nvPr>
        </p:nvSpPr>
        <p:spPr>
          <a:xfrm>
            <a:off x="777596" y="1820960"/>
            <a:ext cx="3672409" cy="38925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Aft>
                <a:spcPts val="600"/>
              </a:spcAft>
              <a:buSzPts val="3125"/>
              <a:buFont typeface="Arial"/>
              <a:buChar char="•"/>
            </a:pPr>
            <a:r>
              <a:rPr lang="en-US" sz="2800" b="0" dirty="0"/>
              <a:t>Lapsen ja </a:t>
            </a:r>
            <a:r>
              <a:rPr lang="fi-FI" sz="2800" b="0" dirty="0"/>
              <a:t>vanhemmuuden arvostus</a:t>
            </a:r>
            <a:endParaRPr sz="2800" dirty="0"/>
          </a:p>
          <a:p>
            <a:pPr marL="457200" lvl="0" indent="-457200" algn="l" rtl="0">
              <a:lnSpc>
                <a:spcPct val="100000"/>
              </a:lnSpc>
              <a:spcAft>
                <a:spcPts val="600"/>
              </a:spcAft>
              <a:buSzPts val="3125"/>
              <a:buFont typeface="Arial"/>
              <a:buChar char="•"/>
            </a:pPr>
            <a:r>
              <a:rPr lang="fi-FI" sz="2800" b="0" dirty="0"/>
              <a:t>Yhdenvertaisuus</a:t>
            </a:r>
          </a:p>
          <a:p>
            <a:pPr marL="457200" lvl="0" indent="-457200" algn="l" rtl="0">
              <a:lnSpc>
                <a:spcPct val="100000"/>
              </a:lnSpc>
              <a:spcAft>
                <a:spcPts val="600"/>
              </a:spcAft>
              <a:buSzPts val="3125"/>
              <a:buFont typeface="Arial"/>
              <a:buChar char="•"/>
            </a:pPr>
            <a:r>
              <a:rPr lang="fi-FI" sz="2800" b="0" dirty="0"/>
              <a:t>Ilo</a:t>
            </a:r>
            <a:endParaRPr sz="2800" dirty="0"/>
          </a:p>
        </p:txBody>
      </p:sp>
      <p:sp>
        <p:nvSpPr>
          <p:cNvPr id="102" name="Google Shape;102;p7"/>
          <p:cNvSpPr txBox="1"/>
          <p:nvPr/>
        </p:nvSpPr>
        <p:spPr>
          <a:xfrm>
            <a:off x="4693995" y="1820960"/>
            <a:ext cx="3672409" cy="373639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Avoimuus</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Ilo</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Kumppanuus</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err="1">
                <a:solidFill>
                  <a:schemeClr val="dk1"/>
                </a:solidFill>
                <a:latin typeface="Calibri"/>
                <a:ea typeface="Calibri"/>
                <a:cs typeface="Calibri"/>
                <a:sym typeface="Calibri"/>
              </a:rPr>
              <a:t>Osallisuus</a:t>
            </a:r>
            <a:endParaRPr sz="2800" dirty="0"/>
          </a:p>
          <a:p>
            <a:pPr marL="457200" marR="0" lvl="0" indent="-457200" algn="l" rtl="0">
              <a:spcBef>
                <a:spcPts val="0"/>
              </a:spcBef>
              <a:spcAft>
                <a:spcPts val="600"/>
              </a:spcAft>
              <a:buClr>
                <a:schemeClr val="dk1"/>
              </a:buClr>
              <a:buSzPts val="3125"/>
              <a:buFont typeface="Arial"/>
              <a:buChar char="•"/>
            </a:pPr>
            <a:r>
              <a:rPr lang="en-US" sz="2800" b="0" i="0" u="none" strike="noStrike" cap="none" dirty="0">
                <a:solidFill>
                  <a:schemeClr val="dk1"/>
                </a:solidFill>
                <a:latin typeface="Calibri"/>
                <a:ea typeface="Calibri"/>
                <a:cs typeface="Calibri"/>
                <a:sym typeface="Calibri"/>
              </a:rPr>
              <a:t>Arjen </a:t>
            </a:r>
            <a:r>
              <a:rPr lang="en-US" sz="2800" b="0" i="0" u="none" strike="noStrike" cap="none" dirty="0" err="1">
                <a:solidFill>
                  <a:schemeClr val="dk1"/>
                </a:solidFill>
                <a:latin typeface="Calibri"/>
                <a:ea typeface="Calibri"/>
                <a:cs typeface="Calibri"/>
                <a:sym typeface="Calibri"/>
              </a:rPr>
              <a:t>arvostus</a:t>
            </a:r>
            <a:endParaRPr sz="2800" b="0" i="0" u="none" strike="noStrike" cap="none" dirty="0">
              <a:solidFill>
                <a:schemeClr val="dk1"/>
              </a:solidFill>
              <a:latin typeface="Calibri"/>
              <a:ea typeface="Calibri"/>
              <a:cs typeface="Calibri"/>
              <a:sym typeface="Calibri"/>
            </a:endParaRPr>
          </a:p>
        </p:txBody>
      </p:sp>
      <p:sp>
        <p:nvSpPr>
          <p:cNvPr id="6" name="Google Shape;99;p7">
            <a:extLst>
              <a:ext uri="{FF2B5EF4-FFF2-40B4-BE49-F238E27FC236}">
                <a16:creationId xmlns:a16="http://schemas.microsoft.com/office/drawing/2014/main" id="{D90CEFC1-5562-4E86-BB30-AA7A8141EA95}"/>
              </a:ext>
            </a:extLst>
          </p:cNvPr>
          <p:cNvSpPr txBox="1">
            <a:spLocks/>
          </p:cNvSpPr>
          <p:nvPr/>
        </p:nvSpPr>
        <p:spPr>
          <a:xfrm>
            <a:off x="4867837" y="723908"/>
            <a:ext cx="3498567"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205555"/>
              </a:lnSpc>
              <a:spcBef>
                <a:spcPts val="0"/>
              </a:spcBef>
              <a:spcAft>
                <a:spcPts val="0"/>
              </a:spcAft>
              <a:buClr>
                <a:srgbClr val="000000"/>
              </a:buClr>
              <a:buSzPts val="1400"/>
              <a:buFont typeface="Arial"/>
              <a:buNone/>
              <a:defRPr sz="3200" b="1" i="0" u="none" strike="noStrike" cap="none">
                <a:solidFill>
                  <a:srgbClr val="E50053"/>
                </a:solidFill>
                <a:latin typeface="Calibri"/>
                <a:ea typeface="Calibri"/>
                <a:cs typeface="Calibri"/>
                <a:sym typeface="Calibri"/>
              </a:defRPr>
            </a:lvl1pPr>
            <a:lvl2pPr marR="0" lvl="1"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2pPr>
            <a:lvl3pPr marR="0" lvl="2"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3pPr>
            <a:lvl4pPr marR="0" lvl="3"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4pPr>
            <a:lvl5pPr marR="0" lvl="4"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5pPr>
            <a:lvl6pPr marR="0" lvl="5"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6pPr>
            <a:lvl7pPr marR="0" lvl="6"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7pPr>
            <a:lvl8pPr marR="0" lvl="7"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8pPr>
            <a:lvl9pPr marR="0" lvl="8" algn="l" rtl="0">
              <a:lnSpc>
                <a:spcPct val="205555"/>
              </a:lnSpc>
              <a:spcBef>
                <a:spcPts val="0"/>
              </a:spcBef>
              <a:spcAft>
                <a:spcPts val="0"/>
              </a:spcAft>
              <a:buClr>
                <a:srgbClr val="000000"/>
              </a:buClr>
              <a:buSzPts val="1400"/>
              <a:buFont typeface="Arial"/>
              <a:buNone/>
              <a:defRPr sz="2800" b="1" i="0" u="none" strike="noStrike" cap="none">
                <a:solidFill>
                  <a:srgbClr val="E50053"/>
                </a:solidFill>
                <a:latin typeface="Verdana"/>
                <a:ea typeface="Verdana"/>
                <a:cs typeface="Verdana"/>
                <a:sym typeface="Verdana"/>
              </a:defRPr>
            </a:lvl9pPr>
          </a:lstStyle>
          <a:p>
            <a:pPr>
              <a:lnSpc>
                <a:spcPct val="115625"/>
              </a:lnSpc>
            </a:pPr>
            <a:r>
              <a:rPr lang="en-US" dirty="0" err="1"/>
              <a:t>MLL:n</a:t>
            </a:r>
            <a:r>
              <a:rPr lang="en-US" dirty="0"/>
              <a:t> </a:t>
            </a:r>
            <a:r>
              <a:rPr lang="en-US" dirty="0" err="1"/>
              <a:t>periaatteet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Vapaaehtoistoiminta MLL:ssa</a:t>
            </a:r>
            <a:endParaRPr/>
          </a:p>
        </p:txBody>
      </p:sp>
      <p:sp>
        <p:nvSpPr>
          <p:cNvPr id="108" name="Google Shape;108;p8"/>
          <p:cNvSpPr txBox="1">
            <a:spLocks noGrp="1"/>
          </p:cNvSpPr>
          <p:nvPr>
            <p:ph type="body" idx="1"/>
          </p:nvPr>
        </p:nvSpPr>
        <p:spPr>
          <a:xfrm>
            <a:off x="945760" y="1897160"/>
            <a:ext cx="7662531" cy="35892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000"/>
              <a:buFont typeface="Arial"/>
              <a:buChar char="•"/>
            </a:pPr>
            <a:r>
              <a:rPr lang="en-US" sz="2400" b="0" dirty="0" err="1"/>
              <a:t>MLL:n</a:t>
            </a:r>
            <a:r>
              <a:rPr lang="en-US" sz="2400" b="0" dirty="0"/>
              <a:t> </a:t>
            </a:r>
            <a:r>
              <a:rPr lang="en-US" sz="2400" b="0" dirty="0" err="1"/>
              <a:t>vapaaehtoistoiminta</a:t>
            </a:r>
            <a:r>
              <a:rPr lang="en-US" sz="2400" b="0" dirty="0"/>
              <a:t> on </a:t>
            </a:r>
            <a:r>
              <a:rPr lang="en-US" sz="2400" b="0" dirty="0" err="1"/>
              <a:t>ennaltaehkäisevää</a:t>
            </a:r>
            <a:r>
              <a:rPr lang="en-US" sz="2400" b="0" dirty="0"/>
              <a:t> </a:t>
            </a:r>
            <a:r>
              <a:rPr lang="en-US" sz="2400" b="0" dirty="0" err="1"/>
              <a:t>työtä</a:t>
            </a:r>
            <a:r>
              <a:rPr lang="en-US" sz="2400" b="0" dirty="0"/>
              <a:t> </a:t>
            </a:r>
            <a:r>
              <a:rPr lang="en-US" sz="2400" b="0" dirty="0" err="1"/>
              <a:t>hyvän</a:t>
            </a:r>
            <a:r>
              <a:rPr lang="en-US" sz="2400" b="0" dirty="0"/>
              <a:t> ja </a:t>
            </a:r>
            <a:r>
              <a:rPr lang="en-US" sz="2400" b="0" dirty="0" err="1"/>
              <a:t>onnellisen</a:t>
            </a:r>
            <a:r>
              <a:rPr lang="en-US" sz="2400" b="0" dirty="0"/>
              <a:t> </a:t>
            </a:r>
            <a:r>
              <a:rPr lang="en-US" sz="2400" b="0" dirty="0" err="1"/>
              <a:t>lapsuuden</a:t>
            </a:r>
            <a:r>
              <a:rPr lang="en-US" sz="2400" b="0" dirty="0"/>
              <a:t> </a:t>
            </a:r>
            <a:r>
              <a:rPr lang="en-US" sz="2400" b="0" dirty="0" err="1"/>
              <a:t>puolesta</a:t>
            </a:r>
            <a:r>
              <a:rPr lang="en-US" sz="2400" b="0" dirty="0"/>
              <a:t>.</a:t>
            </a:r>
            <a:endParaRPr dirty="0"/>
          </a:p>
          <a:p>
            <a:pPr marL="342900" lvl="0" indent="-152400" algn="l" rtl="0">
              <a:lnSpc>
                <a:spcPct val="100000"/>
              </a:lnSpc>
              <a:spcBef>
                <a:spcPts val="0"/>
              </a:spcBef>
              <a:spcAft>
                <a:spcPts val="0"/>
              </a:spcAft>
              <a:buClr>
                <a:schemeClr val="dk1"/>
              </a:buClr>
              <a:buSzPts val="3000"/>
              <a:buFont typeface="Arial"/>
              <a:buNone/>
            </a:pPr>
            <a:endParaRPr sz="2400" b="0" dirty="0"/>
          </a:p>
          <a:p>
            <a:pPr marL="342900" lvl="0" indent="-342900" algn="l" rtl="0">
              <a:lnSpc>
                <a:spcPct val="100000"/>
              </a:lnSpc>
              <a:spcBef>
                <a:spcPts val="0"/>
              </a:spcBef>
              <a:spcAft>
                <a:spcPts val="0"/>
              </a:spcAft>
              <a:buClr>
                <a:schemeClr val="dk1"/>
              </a:buClr>
              <a:buSzPts val="3000"/>
              <a:buFont typeface="Arial"/>
              <a:buChar char="•"/>
            </a:pPr>
            <a:r>
              <a:rPr lang="en-US" sz="2400" b="0" dirty="0" err="1"/>
              <a:t>Vapaaehtoistoiminta</a:t>
            </a:r>
            <a:r>
              <a:rPr lang="en-US" sz="2400" b="0" dirty="0"/>
              <a:t> on </a:t>
            </a:r>
            <a:r>
              <a:rPr lang="en-US" sz="2400" b="0" dirty="0" err="1"/>
              <a:t>palkatonta</a:t>
            </a:r>
            <a:r>
              <a:rPr lang="en-US" sz="2400" b="0" dirty="0"/>
              <a:t>, </a:t>
            </a:r>
            <a:r>
              <a:rPr lang="en-US" sz="2400" b="0" dirty="0" err="1"/>
              <a:t>omasta</a:t>
            </a:r>
            <a:r>
              <a:rPr lang="en-US" sz="2400" b="0" dirty="0"/>
              <a:t> </a:t>
            </a:r>
            <a:r>
              <a:rPr lang="en-US" sz="2400" b="0" dirty="0" err="1"/>
              <a:t>halusta</a:t>
            </a:r>
            <a:r>
              <a:rPr lang="en-US" sz="2400" b="0" dirty="0"/>
              <a:t> </a:t>
            </a:r>
            <a:r>
              <a:rPr lang="en-US" sz="2400" b="0" dirty="0" err="1"/>
              <a:t>lähtevää</a:t>
            </a:r>
            <a:r>
              <a:rPr lang="en-US" sz="2400" b="0" dirty="0"/>
              <a:t>, </a:t>
            </a:r>
            <a:r>
              <a:rPr lang="en-US" sz="2400" b="0" dirty="0" err="1"/>
              <a:t>osallistujien</a:t>
            </a:r>
            <a:r>
              <a:rPr lang="en-US" sz="2400" b="0" dirty="0"/>
              <a:t> </a:t>
            </a:r>
            <a:r>
              <a:rPr lang="en-US" sz="2400" b="0" dirty="0" err="1"/>
              <a:t>ehdoin</a:t>
            </a:r>
            <a:r>
              <a:rPr lang="en-US" sz="2400" b="0" dirty="0"/>
              <a:t> </a:t>
            </a:r>
            <a:r>
              <a:rPr lang="en-US" sz="2400" b="0" dirty="0" err="1"/>
              <a:t>tapahtuvaa</a:t>
            </a:r>
            <a:r>
              <a:rPr lang="en-US" sz="2400" b="0" dirty="0"/>
              <a:t> </a:t>
            </a:r>
            <a:r>
              <a:rPr lang="en-US" sz="2400" b="0" dirty="0" err="1"/>
              <a:t>toimintaa</a:t>
            </a:r>
            <a:r>
              <a:rPr lang="en-US" sz="2400" b="0" dirty="0"/>
              <a:t> </a:t>
            </a:r>
            <a:r>
              <a:rPr lang="en-US" sz="2400" b="0" dirty="0" err="1"/>
              <a:t>lasten</a:t>
            </a:r>
            <a:r>
              <a:rPr lang="en-US" sz="2400" b="0" dirty="0"/>
              <a:t>, </a:t>
            </a:r>
            <a:r>
              <a:rPr lang="en-US" sz="2400" b="0" dirty="0" err="1"/>
              <a:t>nuorten</a:t>
            </a:r>
            <a:r>
              <a:rPr lang="en-US" sz="2400" b="0" dirty="0"/>
              <a:t> ja </a:t>
            </a:r>
            <a:r>
              <a:rPr lang="en-US" sz="2400" b="0" dirty="0" err="1"/>
              <a:t>lapsiperheiden</a:t>
            </a:r>
            <a:r>
              <a:rPr lang="en-US" sz="2400" b="0" dirty="0"/>
              <a:t> </a:t>
            </a:r>
            <a:r>
              <a:rPr lang="en-US" sz="2400" b="0" dirty="0" err="1"/>
              <a:t>hyväksi</a:t>
            </a:r>
            <a:r>
              <a:rPr lang="en-US" sz="2400" b="0" dirty="0"/>
              <a:t>.</a:t>
            </a:r>
            <a:endParaRPr dirty="0"/>
          </a:p>
          <a:p>
            <a:pPr marL="342900" lvl="0" indent="-152400" algn="l" rtl="0">
              <a:lnSpc>
                <a:spcPct val="100000"/>
              </a:lnSpc>
              <a:spcBef>
                <a:spcPts val="0"/>
              </a:spcBef>
              <a:spcAft>
                <a:spcPts val="0"/>
              </a:spcAft>
              <a:buClr>
                <a:schemeClr val="dk1"/>
              </a:buClr>
              <a:buSzPts val="3000"/>
              <a:buFont typeface="Arial"/>
              <a:buNone/>
            </a:pPr>
            <a:endParaRPr sz="2400" b="0" dirty="0"/>
          </a:p>
          <a:p>
            <a:pPr marL="342900" lvl="0" indent="-342900" algn="l" rtl="0">
              <a:lnSpc>
                <a:spcPct val="100000"/>
              </a:lnSpc>
              <a:spcBef>
                <a:spcPts val="0"/>
              </a:spcBef>
              <a:spcAft>
                <a:spcPts val="0"/>
              </a:spcAft>
              <a:buClr>
                <a:schemeClr val="dk1"/>
              </a:buClr>
              <a:buSzPts val="3000"/>
              <a:buFont typeface="Arial"/>
              <a:buChar char="•"/>
            </a:pPr>
            <a:r>
              <a:rPr lang="en-US" sz="2400" b="0" dirty="0" err="1"/>
              <a:t>MLL:n</a:t>
            </a:r>
            <a:r>
              <a:rPr lang="en-US" sz="2400" b="0" dirty="0"/>
              <a:t> </a:t>
            </a:r>
            <a:r>
              <a:rPr lang="en-US" sz="2400" b="0" dirty="0" err="1"/>
              <a:t>toiminnassa</a:t>
            </a:r>
            <a:r>
              <a:rPr lang="en-US" sz="2400" b="0" dirty="0"/>
              <a:t> </a:t>
            </a:r>
            <a:r>
              <a:rPr lang="en-US" sz="2400" b="0" dirty="0" err="1"/>
              <a:t>vapaaehtoiset</a:t>
            </a:r>
            <a:r>
              <a:rPr lang="en-US" sz="2400" b="0" dirty="0"/>
              <a:t> </a:t>
            </a:r>
            <a:r>
              <a:rPr lang="en-US" sz="2400" b="0" dirty="0" err="1"/>
              <a:t>ovat</a:t>
            </a:r>
            <a:r>
              <a:rPr lang="en-US" sz="2400" b="0" dirty="0"/>
              <a:t> </a:t>
            </a:r>
            <a:r>
              <a:rPr lang="en-US" sz="2400" b="0" dirty="0" err="1"/>
              <a:t>vahvasti</a:t>
            </a:r>
            <a:r>
              <a:rPr lang="en-US" sz="2400" b="0" dirty="0"/>
              <a:t> </a:t>
            </a:r>
            <a:r>
              <a:rPr lang="en-US" sz="2400" b="0" dirty="0" err="1"/>
              <a:t>mukana</a:t>
            </a:r>
            <a:r>
              <a:rPr lang="en-US" sz="2400" b="0" dirty="0"/>
              <a:t> (</a:t>
            </a:r>
            <a:r>
              <a:rPr lang="en-US" sz="2400" b="0" dirty="0" err="1"/>
              <a:t>yli</a:t>
            </a:r>
            <a:r>
              <a:rPr lang="en-US" sz="2400" b="0" dirty="0"/>
              <a:t> 30 000 </a:t>
            </a:r>
            <a:r>
              <a:rPr lang="en-US" sz="2400" b="0" dirty="0" err="1"/>
              <a:t>vapaaehtoista</a:t>
            </a:r>
            <a:r>
              <a:rPr lang="en-US" sz="2400" b="0" dirty="0"/>
              <a:t>). </a:t>
            </a:r>
            <a:r>
              <a:rPr lang="en-US" sz="2400" b="0" dirty="0" err="1"/>
              <a:t>Tarjolla</a:t>
            </a:r>
            <a:r>
              <a:rPr lang="en-US" sz="2400" b="0" dirty="0"/>
              <a:t> on </a:t>
            </a:r>
            <a:r>
              <a:rPr lang="en-US" sz="2400" b="0" dirty="0" err="1"/>
              <a:t>monia</a:t>
            </a:r>
            <a:r>
              <a:rPr lang="en-US" sz="2400" b="0" dirty="0"/>
              <a:t> </a:t>
            </a:r>
            <a:r>
              <a:rPr lang="en-US" sz="2400" b="0" dirty="0" err="1"/>
              <a:t>erilaisia</a:t>
            </a:r>
            <a:r>
              <a:rPr lang="en-US" sz="2400" b="0" dirty="0"/>
              <a:t> </a:t>
            </a:r>
            <a:r>
              <a:rPr lang="en-US" sz="2400" b="0" dirty="0" err="1"/>
              <a:t>vapaaehtoistyön</a:t>
            </a:r>
            <a:r>
              <a:rPr lang="en-US" sz="2400" b="0" dirty="0"/>
              <a:t> </a:t>
            </a:r>
            <a:r>
              <a:rPr lang="en-US" sz="2400" b="0" dirty="0" err="1"/>
              <a:t>muotoja</a:t>
            </a:r>
            <a:r>
              <a:rPr lang="en-US" sz="2400" b="0" dirty="0"/>
              <a:t>.</a:t>
            </a:r>
            <a:endParaRPr dirty="0"/>
          </a:p>
        </p:txBody>
      </p:sp>
      <p:sp>
        <p:nvSpPr>
          <p:cNvPr id="109" name="Google Shape;109;p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685446" y="471397"/>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en-US"/>
              <a:t>Vapaaehtoistoiminnan eettiset periaatteet</a:t>
            </a:r>
            <a:endParaRPr/>
          </a:p>
        </p:txBody>
      </p:sp>
      <p:sp>
        <p:nvSpPr>
          <p:cNvPr id="116" name="Google Shape;116;p9"/>
          <p:cNvSpPr txBox="1">
            <a:spLocks noGrp="1"/>
          </p:cNvSpPr>
          <p:nvPr>
            <p:ph type="body" idx="1"/>
          </p:nvPr>
        </p:nvSpPr>
        <p:spPr>
          <a:xfrm>
            <a:off x="468630" y="1614397"/>
            <a:ext cx="830668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000"/>
              <a:buFont typeface="Arial"/>
              <a:buChar char="•"/>
            </a:pPr>
            <a:r>
              <a:rPr lang="en-US" sz="2400" b="0" dirty="0" err="1"/>
              <a:t>Vapaaehtoisena</a:t>
            </a:r>
            <a:r>
              <a:rPr lang="en-US" sz="2400" b="0" dirty="0"/>
              <a:t> </a:t>
            </a:r>
            <a:r>
              <a:rPr lang="en-US" sz="2400" b="0" dirty="0" err="1"/>
              <a:t>toimit</a:t>
            </a:r>
            <a:r>
              <a:rPr lang="en-US" sz="2400" b="0" dirty="0"/>
              <a:t> </a:t>
            </a:r>
            <a:r>
              <a:rPr lang="en-US" sz="2400" b="0" dirty="0" err="1"/>
              <a:t>aikuisen</a:t>
            </a:r>
            <a:r>
              <a:rPr lang="en-US" sz="2400" b="0" dirty="0"/>
              <a:t> </a:t>
            </a:r>
            <a:r>
              <a:rPr lang="en-US" sz="2400" b="0" dirty="0" err="1"/>
              <a:t>roolissa</a:t>
            </a:r>
            <a:r>
              <a:rPr lang="en-US" sz="2400" b="0" dirty="0"/>
              <a:t>. </a:t>
            </a:r>
            <a:r>
              <a:rPr lang="en-US" sz="2400" b="0" dirty="0" err="1"/>
              <a:t>Työsi</a:t>
            </a:r>
            <a:r>
              <a:rPr lang="en-US" sz="2400" b="0" dirty="0"/>
              <a:t> </a:t>
            </a:r>
            <a:r>
              <a:rPr lang="en-US" sz="2400" b="0" dirty="0" err="1"/>
              <a:t>ei</a:t>
            </a:r>
            <a:r>
              <a:rPr lang="en-US" sz="2400" b="0" dirty="0"/>
              <a:t> </a:t>
            </a:r>
            <a:r>
              <a:rPr lang="en-US" sz="2400" b="0" dirty="0" err="1"/>
              <a:t>korvaa</a:t>
            </a:r>
            <a:r>
              <a:rPr lang="en-US" sz="2400" b="0" dirty="0"/>
              <a:t> </a:t>
            </a:r>
            <a:r>
              <a:rPr lang="en-US" sz="2400" b="0" dirty="0" err="1"/>
              <a:t>ammattityötä</a:t>
            </a:r>
            <a:r>
              <a:rPr lang="en-US" sz="2400" b="0" dirty="0"/>
              <a:t> – </a:t>
            </a:r>
            <a:r>
              <a:rPr lang="en-US" sz="2400" b="0" dirty="0" err="1"/>
              <a:t>olet</a:t>
            </a:r>
            <a:r>
              <a:rPr lang="en-US" sz="2400" b="0" dirty="0"/>
              <a:t> </a:t>
            </a:r>
            <a:r>
              <a:rPr lang="en-US" sz="2400" b="0" dirty="0" err="1"/>
              <a:t>mukana</a:t>
            </a:r>
            <a:r>
              <a:rPr lang="en-US" sz="2400" b="0" dirty="0"/>
              <a:t> </a:t>
            </a:r>
            <a:r>
              <a:rPr lang="en-US" sz="2400" b="0" dirty="0" err="1"/>
              <a:t>vapaaehtoisesti</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err="1"/>
              <a:t>Toimintasi</a:t>
            </a:r>
            <a:r>
              <a:rPr lang="en-US" sz="2400" b="0" dirty="0"/>
              <a:t> </a:t>
            </a:r>
            <a:r>
              <a:rPr lang="en-US" sz="2400" b="0" dirty="0" err="1"/>
              <a:t>vapaaehtoisena</a:t>
            </a:r>
            <a:r>
              <a:rPr lang="en-US" sz="2400" b="0" dirty="0"/>
              <a:t> on </a:t>
            </a:r>
            <a:r>
              <a:rPr lang="en-US" sz="2400" b="0" dirty="0" err="1"/>
              <a:t>vuorovaikutuksellista</a:t>
            </a:r>
            <a:r>
              <a:rPr lang="en-US" sz="2400" b="0" dirty="0"/>
              <a:t> ja </a:t>
            </a:r>
            <a:r>
              <a:rPr lang="en-US" sz="2400" b="0" dirty="0" err="1"/>
              <a:t>merkityksellistä</a:t>
            </a:r>
            <a:r>
              <a:rPr lang="en-US" sz="2400" b="0" dirty="0"/>
              <a:t> – </a:t>
            </a:r>
            <a:r>
              <a:rPr lang="en-US" sz="2400" b="0" dirty="0" err="1"/>
              <a:t>olet</a:t>
            </a:r>
            <a:r>
              <a:rPr lang="en-US" sz="2400" b="0" dirty="0"/>
              <a:t> </a:t>
            </a:r>
            <a:r>
              <a:rPr lang="en-US" sz="2400" b="0" dirty="0" err="1"/>
              <a:t>meille</a:t>
            </a:r>
            <a:r>
              <a:rPr lang="en-US" sz="2400" b="0" dirty="0"/>
              <a:t> ja </a:t>
            </a:r>
            <a:r>
              <a:rPr lang="en-US" sz="2400" b="0" dirty="0" err="1"/>
              <a:t>kohtaamillesi</a:t>
            </a:r>
            <a:r>
              <a:rPr lang="en-US" sz="2400" b="0" dirty="0"/>
              <a:t> </a:t>
            </a:r>
            <a:r>
              <a:rPr lang="en-US" sz="2400" b="0" dirty="0" err="1"/>
              <a:t>ihmisille</a:t>
            </a:r>
            <a:r>
              <a:rPr lang="en-US" sz="2400" b="0" dirty="0"/>
              <a:t> </a:t>
            </a:r>
            <a:r>
              <a:rPr lang="en-US" sz="2400" b="0" dirty="0" err="1"/>
              <a:t>tärkeä</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err="1"/>
              <a:t>Toimintasi</a:t>
            </a:r>
            <a:r>
              <a:rPr lang="en-US" sz="2400" b="0" dirty="0"/>
              <a:t> on </a:t>
            </a:r>
            <a:r>
              <a:rPr lang="en-US" sz="2400" b="0" dirty="0" err="1"/>
              <a:t>suvaitsevaa</a:t>
            </a:r>
            <a:r>
              <a:rPr lang="en-US" sz="2400" b="0" dirty="0"/>
              <a:t>, </a:t>
            </a:r>
            <a:r>
              <a:rPr lang="en-US" sz="2400" b="0" dirty="0" err="1"/>
              <a:t>tasa-arvoista</a:t>
            </a:r>
            <a:r>
              <a:rPr lang="en-US" sz="2400" b="0" dirty="0"/>
              <a:t> ja </a:t>
            </a:r>
            <a:r>
              <a:rPr lang="en-US" sz="2400" b="0" dirty="0" err="1"/>
              <a:t>puolueetonta</a:t>
            </a:r>
            <a:r>
              <a:rPr lang="en-US" sz="2400" b="0" dirty="0"/>
              <a:t> – </a:t>
            </a:r>
            <a:r>
              <a:rPr lang="en-US" sz="2400" b="0" dirty="0" err="1"/>
              <a:t>kaikki</a:t>
            </a:r>
            <a:r>
              <a:rPr lang="en-US" sz="2400" b="0" dirty="0"/>
              <a:t> </a:t>
            </a:r>
            <a:r>
              <a:rPr lang="en-US" sz="2400" b="0" dirty="0" err="1"/>
              <a:t>kohtaamasi</a:t>
            </a:r>
            <a:r>
              <a:rPr lang="en-US" sz="2400" b="0" dirty="0"/>
              <a:t> </a:t>
            </a:r>
            <a:r>
              <a:rPr lang="en-US" sz="2400" b="0" dirty="0" err="1"/>
              <a:t>ihmiset</a:t>
            </a:r>
            <a:r>
              <a:rPr lang="en-US" sz="2400" b="0" dirty="0"/>
              <a:t> </a:t>
            </a:r>
            <a:r>
              <a:rPr lang="en-US" sz="2400" b="0" dirty="0" err="1"/>
              <a:t>ovat</a:t>
            </a:r>
            <a:r>
              <a:rPr lang="en-US" sz="2400" b="0" dirty="0"/>
              <a:t> </a:t>
            </a:r>
            <a:r>
              <a:rPr lang="en-US" sz="2400" b="0" dirty="0" err="1"/>
              <a:t>samanarvoisia</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err="1"/>
              <a:t>Vapaaehtoisena</a:t>
            </a:r>
            <a:r>
              <a:rPr lang="en-US" sz="2400" b="0" dirty="0"/>
              <a:t> </a:t>
            </a:r>
            <a:r>
              <a:rPr lang="en-US" sz="2400" b="0" dirty="0" err="1"/>
              <a:t>sinua</a:t>
            </a:r>
            <a:r>
              <a:rPr lang="en-US" sz="2400" b="0" dirty="0"/>
              <a:t> </a:t>
            </a:r>
            <a:r>
              <a:rPr lang="en-US" sz="2400" b="0" dirty="0" err="1"/>
              <a:t>sitoo</a:t>
            </a:r>
            <a:r>
              <a:rPr lang="en-US" sz="2400" b="0" dirty="0"/>
              <a:t> </a:t>
            </a:r>
            <a:r>
              <a:rPr lang="en-US" sz="2400" b="0" dirty="0" err="1"/>
              <a:t>vaitiolovelvollisuus</a:t>
            </a:r>
            <a:r>
              <a:rPr lang="en-US" sz="2400" b="0" dirty="0"/>
              <a:t>, </a:t>
            </a:r>
            <a:r>
              <a:rPr lang="en-US" sz="2400" b="0" dirty="0" err="1"/>
              <a:t>mutta</a:t>
            </a:r>
            <a:r>
              <a:rPr lang="en-US" sz="2400" b="0" dirty="0"/>
              <a:t> </a:t>
            </a:r>
            <a:r>
              <a:rPr lang="en-US" sz="2400" b="0" dirty="0" err="1"/>
              <a:t>voit</a:t>
            </a:r>
            <a:r>
              <a:rPr lang="en-US" sz="2400" b="0" dirty="0"/>
              <a:t> </a:t>
            </a:r>
            <a:r>
              <a:rPr lang="en-US" sz="2400" b="0" dirty="0" err="1"/>
              <a:t>ottaa</a:t>
            </a:r>
            <a:r>
              <a:rPr lang="en-US" sz="2400" b="0" dirty="0"/>
              <a:t> </a:t>
            </a:r>
            <a:r>
              <a:rPr lang="en-US" sz="2400" b="0" dirty="0" err="1"/>
              <a:t>mahdolliset</a:t>
            </a:r>
            <a:r>
              <a:rPr lang="en-US" sz="2400" b="0" dirty="0"/>
              <a:t> </a:t>
            </a:r>
            <a:r>
              <a:rPr lang="en-US" sz="2400" b="0" dirty="0" err="1"/>
              <a:t>huolet</a:t>
            </a:r>
            <a:r>
              <a:rPr lang="en-US" sz="2400" b="0" dirty="0"/>
              <a:t> </a:t>
            </a:r>
            <a:r>
              <a:rPr lang="en-US" sz="2400" b="0" dirty="0" err="1"/>
              <a:t>puheeksi</a:t>
            </a:r>
            <a:r>
              <a:rPr lang="en-US" sz="2400" b="0" dirty="0"/>
              <a:t> </a:t>
            </a:r>
            <a:r>
              <a:rPr lang="en-US" sz="2400" b="0" dirty="0" err="1"/>
              <a:t>MLL:n</a:t>
            </a:r>
            <a:r>
              <a:rPr lang="en-US" sz="2400" b="0" dirty="0"/>
              <a:t> </a:t>
            </a:r>
            <a:r>
              <a:rPr lang="en-US" sz="2400" b="0" dirty="0" err="1"/>
              <a:t>ammattilaisten</a:t>
            </a:r>
            <a:r>
              <a:rPr lang="en-US" sz="2400" b="0" dirty="0"/>
              <a:t> </a:t>
            </a:r>
            <a:r>
              <a:rPr lang="en-US" sz="2400" b="0" dirty="0" err="1"/>
              <a:t>kanssa</a:t>
            </a:r>
            <a:r>
              <a:rPr lang="en-US" sz="2400" b="0" dirty="0"/>
              <a:t>.</a:t>
            </a:r>
            <a:endParaRPr dirty="0"/>
          </a:p>
          <a:p>
            <a:pPr marL="342900" lvl="0" indent="-342900" algn="l" rtl="0">
              <a:lnSpc>
                <a:spcPct val="100000"/>
              </a:lnSpc>
              <a:spcBef>
                <a:spcPts val="0"/>
              </a:spcBef>
              <a:spcAft>
                <a:spcPts val="0"/>
              </a:spcAft>
              <a:buClr>
                <a:schemeClr val="dk1"/>
              </a:buClr>
              <a:buSzPts val="3000"/>
              <a:buFont typeface="Arial"/>
              <a:buChar char="•"/>
            </a:pPr>
            <a:r>
              <a:rPr lang="en-US" sz="2400" b="0" dirty="0"/>
              <a:t>HUOM! </a:t>
            </a:r>
            <a:r>
              <a:rPr lang="en-US" sz="2400" b="0" dirty="0" err="1"/>
              <a:t>Kaikilta</a:t>
            </a:r>
            <a:r>
              <a:rPr lang="en-US" sz="2400" b="0" dirty="0"/>
              <a:t> </a:t>
            </a:r>
            <a:r>
              <a:rPr lang="en-US" sz="2400" b="0" dirty="0" err="1"/>
              <a:t>Lukumummeina</a:t>
            </a:r>
            <a:r>
              <a:rPr lang="en-US" sz="2400" b="0" dirty="0"/>
              <a:t> ja -</a:t>
            </a:r>
            <a:r>
              <a:rPr lang="en-US" sz="2400" b="0" dirty="0" err="1"/>
              <a:t>vaareina</a:t>
            </a:r>
            <a:r>
              <a:rPr lang="en-US" sz="2400" b="0" dirty="0"/>
              <a:t> </a:t>
            </a:r>
            <a:r>
              <a:rPr lang="en-US" sz="2400" b="0" dirty="0" err="1"/>
              <a:t>toimivilta</a:t>
            </a:r>
            <a:r>
              <a:rPr lang="en-US" sz="2400" b="0" dirty="0"/>
              <a:t> </a:t>
            </a:r>
            <a:r>
              <a:rPr lang="en-US" sz="2400" b="0" dirty="0" err="1"/>
              <a:t>pyydetään</a:t>
            </a:r>
            <a:r>
              <a:rPr lang="en-US" sz="2400" b="0" dirty="0"/>
              <a:t> </a:t>
            </a:r>
            <a:r>
              <a:rPr lang="en-US" sz="2400" b="0" dirty="0" err="1"/>
              <a:t>suostumus</a:t>
            </a:r>
            <a:r>
              <a:rPr lang="en-US" sz="2400" b="0" dirty="0"/>
              <a:t> </a:t>
            </a:r>
            <a:r>
              <a:rPr lang="en-US" sz="2400" b="0" dirty="0" err="1"/>
              <a:t>rikostaustan</a:t>
            </a:r>
            <a:r>
              <a:rPr lang="en-US" sz="2400" b="0" dirty="0"/>
              <a:t> </a:t>
            </a:r>
            <a:r>
              <a:rPr lang="en-US" sz="2400" b="0" dirty="0" err="1"/>
              <a:t>selvittämiseen</a:t>
            </a:r>
            <a:r>
              <a:rPr lang="en-US" sz="2400" b="0" dirty="0"/>
              <a:t>. </a:t>
            </a:r>
            <a:endParaRPr dirty="0"/>
          </a:p>
        </p:txBody>
      </p:sp>
      <p:sp>
        <p:nvSpPr>
          <p:cNvPr id="117" name="Google Shape;117;p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Lukumummien ja -</a:t>
            </a:r>
            <a:r>
              <a:rPr lang="en-US" dirty="0" err="1"/>
              <a:t>vaarien</a:t>
            </a:r>
            <a:r>
              <a:rPr lang="en-US" dirty="0"/>
              <a:t> </a:t>
            </a:r>
            <a:r>
              <a:rPr lang="en-US" dirty="0" err="1"/>
              <a:t>perehdytys</a:t>
            </a:r>
            <a:endParaRPr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LL esityspohj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11943</TotalTime>
  <Words>2955</Words>
  <Application>Microsoft Office PowerPoint</Application>
  <PresentationFormat>Näytössä katseltava diaesitys (4:3)</PresentationFormat>
  <Paragraphs>294</Paragraphs>
  <Slides>40</Slides>
  <Notes>39</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40</vt:i4>
      </vt:variant>
    </vt:vector>
  </HeadingPairs>
  <TitlesOfParts>
    <vt:vector size="47" baseType="lpstr">
      <vt:lpstr>ＭＳ Ｐゴシック</vt:lpstr>
      <vt:lpstr>Abel</vt:lpstr>
      <vt:lpstr>Arial</vt:lpstr>
      <vt:lpstr>Calibri</vt:lpstr>
      <vt:lpstr>Times</vt:lpstr>
      <vt:lpstr>Verdana</vt:lpstr>
      <vt:lpstr>MLL esityspohja</vt:lpstr>
      <vt:lpstr>Yhdessä lukemaan! Lukumummien ja -vaarien perehdytys</vt:lpstr>
      <vt:lpstr>Perehdytyksen sisältö</vt:lpstr>
      <vt:lpstr>Lukumummit ja -vaarit innostavat lapsia lukemisen pariin</vt:lpstr>
      <vt:lpstr>Mitä hyötyä toiminnasta on ikäihmisille ja koululle?</vt:lpstr>
      <vt:lpstr>Niilo Mäki -instituutti</vt:lpstr>
      <vt:lpstr>Mannerheimin Lastensuojeluliitto</vt:lpstr>
      <vt:lpstr>MLL:n arvot</vt:lpstr>
      <vt:lpstr>Vapaaehtoistoiminta MLL:ssa</vt:lpstr>
      <vt:lpstr>Vapaaehtoistoiminnan eettiset periaatteet</vt:lpstr>
      <vt:lpstr>Lukumummien ja -vaarien vertaistapaamiset</vt:lpstr>
      <vt:lpstr>PowerPoint-esitys</vt:lpstr>
      <vt:lpstr>Kokemuksia</vt:lpstr>
      <vt:lpstr>Lukemaan oppiminen Suomessa</vt:lpstr>
      <vt:lpstr>PowerPoint-esitys</vt:lpstr>
      <vt:lpstr>Sujuva lukeminen on </vt:lpstr>
      <vt:lpstr>Epäsujuva lukeminen</vt:lpstr>
      <vt:lpstr>Lukemisen lisääntyminen, palaute ja malli sujuvuuden perustana</vt:lpstr>
      <vt:lpstr>Toiminta käytännössä</vt:lpstr>
      <vt:lpstr>PowerPoint-esitys</vt:lpstr>
      <vt:lpstr>Kouluun tutustuminen</vt:lpstr>
      <vt:lpstr>Ennen lukutuokioiden alkamista</vt:lpstr>
      <vt:lpstr>Mitä lukisimme?</vt:lpstr>
      <vt:lpstr>Lukutuokiot alkavat!</vt:lpstr>
      <vt:lpstr>Lapsen näkökulman huomioiminen</vt:lpstr>
      <vt:lpstr>Lukutuokion sisältö</vt:lpstr>
      <vt:lpstr>Lukeminen</vt:lpstr>
      <vt:lpstr>Lukutavat</vt:lpstr>
      <vt:lpstr>Lukutavat: Mallilukeminen</vt:lpstr>
      <vt:lpstr>Lukutavat: Vuorolukeminen</vt:lpstr>
      <vt:lpstr>Lukutavat: Yhdessä lukeminen</vt:lpstr>
      <vt:lpstr>Vinkkejä lukemiseen</vt:lpstr>
      <vt:lpstr>Lukukauden päätteeksi</vt:lpstr>
      <vt:lpstr>Muista!</vt:lpstr>
      <vt:lpstr>Jos haluat lopettaa</vt:lpstr>
      <vt:lpstr>Toiminnan materiaalit</vt:lpstr>
      <vt:lpstr>PowerPoint-esitys</vt:lpstr>
      <vt:lpstr>Jos sinulla on kysyttävää, ota yhteyttä</vt:lpstr>
      <vt:lpstr>Lisätietoja</vt:lpstr>
      <vt:lpstr>Mitä jäi mieleen? Kysyttävää? Ajatuksia?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Yhdessä lukemaan! Lukumummien ja –vaarien perehdytys</dc:title>
  <dc:creator>Mailasalo Maria</dc:creator>
  <cp:lastModifiedBy>Roosa Karhunen</cp:lastModifiedBy>
  <cp:revision>76</cp:revision>
  <dcterms:modified xsi:type="dcterms:W3CDTF">2023-11-02T07:10:35Z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0x010100A4EDF07318ADB74E945D81B39392279D</vt:lpwstr>
  </property>
</Properties>
</file>