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5" r:id="rId2"/>
  </p:sldMasterIdLst>
  <p:notesMasterIdLst>
    <p:notesMasterId r:id="rId22"/>
  </p:notesMasterIdLst>
  <p:sldIdLst>
    <p:sldId id="256" r:id="rId3"/>
    <p:sldId id="257" r:id="rId4"/>
    <p:sldId id="258" r:id="rId5"/>
    <p:sldId id="259"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789738"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vBR4e/zOoN3ahP4M4j581y6/b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87ACAB-FDF7-EE4F-62C3-5F11FF58A372}" name="Kettunen, Annastiina" initials="KA" userId="Kettunen, Annastiin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82" autoAdjust="0"/>
  </p:normalViewPr>
  <p:slideViewPr>
    <p:cSldViewPr snapToGrid="0">
      <p:cViewPr varScale="1">
        <p:scale>
          <a:sx n="45" d="100"/>
          <a:sy n="45" d="100"/>
        </p:scale>
        <p:origin x="580" y="4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2220" cy="4964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7518" y="0"/>
            <a:ext cx="2942220" cy="4964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322"/>
            <a:ext cx="2942220" cy="49649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at.fi/tup/maahanmuutto/maahanmuuttajat-vaestossa/vieraskieliset.html#maittai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i-FI" dirty="0"/>
              <a:t>S2-oppilas on oppilas, joka opiskelee suomea toisena kielenä, ei äidinkielenä.</a:t>
            </a:r>
            <a:endParaRPr dirty="0"/>
          </a:p>
        </p:txBody>
      </p:sp>
      <p:sp>
        <p:nvSpPr>
          <p:cNvPr id="162" name="Google Shape;162;p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indent="-228600">
              <a:buAutoNum type="arabicPeriod"/>
            </a:pPr>
            <a:r>
              <a:rPr lang="fi-FI" dirty="0"/>
              <a:t>Tämä tekniikka perustuu siihen, että sana liitetään jo johonkin muistissa oleviin saman kategorian sanoihin.</a:t>
            </a:r>
          </a:p>
          <a:p>
            <a:pPr marL="685800" lvl="1" indent="-228600">
              <a:buAutoNum type="arabicPeriod"/>
            </a:pPr>
            <a:r>
              <a:rPr lang="fi-FI" i="1" dirty="0"/>
              <a:t>Huonekaluja</a:t>
            </a:r>
            <a:r>
              <a:rPr lang="fi-FI" baseline="0" dirty="0"/>
              <a:t> ovat mm. </a:t>
            </a:r>
            <a:r>
              <a:rPr lang="fi-FI" i="1" baseline="0" dirty="0"/>
              <a:t>tuoli</a:t>
            </a:r>
            <a:r>
              <a:rPr lang="fi-FI" baseline="0" dirty="0"/>
              <a:t>, </a:t>
            </a:r>
            <a:r>
              <a:rPr lang="fi-FI" i="1" baseline="0" dirty="0"/>
              <a:t>pöytä</a:t>
            </a:r>
            <a:r>
              <a:rPr lang="fi-FI" baseline="0" dirty="0"/>
              <a:t>, </a:t>
            </a:r>
            <a:r>
              <a:rPr lang="fi-FI" i="1" baseline="0" dirty="0"/>
              <a:t>kirjahylly</a:t>
            </a:r>
            <a:r>
              <a:rPr lang="fi-FI" baseline="0" dirty="0"/>
              <a:t> ja </a:t>
            </a:r>
            <a:r>
              <a:rPr lang="fi-FI" i="1" baseline="0" dirty="0"/>
              <a:t>kaappi</a:t>
            </a:r>
            <a:r>
              <a:rPr lang="fi-FI" baseline="0" dirty="0"/>
              <a:t>. </a:t>
            </a:r>
          </a:p>
          <a:p>
            <a:pPr marL="685800" lvl="1" indent="-228600">
              <a:buAutoNum type="arabicPeriod"/>
            </a:pPr>
            <a:r>
              <a:rPr lang="fi-FI" i="1" baseline="0" dirty="0"/>
              <a:t>Veitsi,</a:t>
            </a:r>
            <a:r>
              <a:rPr lang="fi-FI" baseline="0" dirty="0"/>
              <a:t> </a:t>
            </a:r>
            <a:r>
              <a:rPr lang="fi-FI" i="1" baseline="0" dirty="0"/>
              <a:t>lusikka</a:t>
            </a:r>
            <a:r>
              <a:rPr lang="fi-FI" baseline="0" dirty="0"/>
              <a:t>, </a:t>
            </a:r>
            <a:r>
              <a:rPr lang="fi-FI" i="1" baseline="0" dirty="0"/>
              <a:t>haarukka</a:t>
            </a:r>
            <a:r>
              <a:rPr lang="fi-FI" baseline="0" dirty="0"/>
              <a:t> ovat </a:t>
            </a:r>
            <a:r>
              <a:rPr lang="fi-FI" i="1" baseline="0" dirty="0"/>
              <a:t>ruokailuvälineitä</a:t>
            </a:r>
            <a:r>
              <a:rPr lang="fi-FI" baseline="0" dirty="0"/>
              <a:t>.</a:t>
            </a:r>
          </a:p>
          <a:p>
            <a:pPr marL="228600" indent="-228600">
              <a:buAutoNum type="arabicPeriod"/>
            </a:pPr>
            <a:r>
              <a:rPr lang="fi-FI" b="0" baseline="0" dirty="0"/>
              <a:t>Tämä tekniikka perustuu siihen, että nähdessään tuntemattoman sanan ihminen vaistomaisesti yrittää löytää siitä jotain tuttua. Joskus mielikuvat ovat hyvin hassuja, mikä ei haittaa, sillä huumori auttaa sanan mieleen painamisessa. </a:t>
            </a:r>
          </a:p>
          <a:p>
            <a:pPr marL="685800" lvl="1" indent="-228600">
              <a:buAutoNum type="arabicPeriod"/>
            </a:pPr>
            <a:r>
              <a:rPr lang="fi-FI" b="0" i="1" baseline="0" dirty="0"/>
              <a:t>Kolmio</a:t>
            </a:r>
            <a:r>
              <a:rPr lang="fi-FI" b="0" baseline="0" dirty="0"/>
              <a:t> voi tuoda mieleen sanat </a:t>
            </a:r>
            <a:r>
              <a:rPr lang="fi-FI" b="0" i="1" baseline="0" dirty="0"/>
              <a:t>kolme</a:t>
            </a:r>
            <a:r>
              <a:rPr lang="fi-FI" b="0" baseline="0" dirty="0"/>
              <a:t> ja </a:t>
            </a:r>
            <a:r>
              <a:rPr lang="fi-FI" b="0" i="1" baseline="0" dirty="0" err="1"/>
              <a:t>dolmio</a:t>
            </a:r>
            <a:r>
              <a:rPr lang="fi-FI" b="0" baseline="0" dirty="0"/>
              <a:t>. </a:t>
            </a:r>
          </a:p>
          <a:p>
            <a:pPr marL="685800" lvl="1" indent="-228600">
              <a:buAutoNum type="arabicPeriod"/>
            </a:pPr>
            <a:r>
              <a:rPr lang="fi-FI" b="0" baseline="0" dirty="0"/>
              <a:t>Sanasta </a:t>
            </a:r>
            <a:r>
              <a:rPr lang="fi-FI" b="0" i="1" baseline="0" dirty="0"/>
              <a:t>harvinainen</a:t>
            </a:r>
            <a:r>
              <a:rPr lang="fi-FI" b="0" baseline="0" dirty="0"/>
              <a:t> voi löytää tutumman sanan </a:t>
            </a:r>
            <a:r>
              <a:rPr lang="fi-FI" b="0" i="1" baseline="0" dirty="0"/>
              <a:t>nainen</a:t>
            </a:r>
            <a:r>
              <a:rPr lang="fi-FI" b="0" baseline="0" dirty="0"/>
              <a:t>. </a:t>
            </a:r>
          </a:p>
          <a:p>
            <a:pPr marL="228600" indent="-228600">
              <a:buAutoNum type="arabicPeriod"/>
            </a:pPr>
            <a:r>
              <a:rPr lang="fi-FI" b="0" baseline="0" dirty="0"/>
              <a:t>Tämä tekniikka perustuu siihen, että yhdyssana jaetaan pienempiin osiin. Tällöin huomataan, että yhdyssanan osat voivatkin olla ennestään tuttuja sanoja. Uudet sanat yhdistyvät tuttuihin sanoihin. </a:t>
            </a:r>
          </a:p>
          <a:p>
            <a:pPr marL="685800" lvl="1" indent="-228600">
              <a:buAutoNum type="arabicPeriod"/>
            </a:pPr>
            <a:r>
              <a:rPr lang="fi-FI" b="0" i="1" baseline="0" dirty="0"/>
              <a:t>Autotalli</a:t>
            </a:r>
            <a:r>
              <a:rPr lang="fi-FI" b="0" baseline="0" dirty="0"/>
              <a:t> koostuu sanoista </a:t>
            </a:r>
            <a:r>
              <a:rPr lang="fi-FI" b="0" i="1" baseline="0" dirty="0"/>
              <a:t>auto</a:t>
            </a:r>
            <a:r>
              <a:rPr lang="fi-FI" b="0" baseline="0" dirty="0"/>
              <a:t> ja </a:t>
            </a:r>
            <a:r>
              <a:rPr lang="fi-FI" b="0" i="1" baseline="0" dirty="0"/>
              <a:t>talli</a:t>
            </a:r>
            <a:r>
              <a:rPr lang="fi-FI" b="0" baseline="0" dirty="0"/>
              <a:t>, </a:t>
            </a:r>
            <a:r>
              <a:rPr lang="fi-FI" b="0" i="1" baseline="0" dirty="0"/>
              <a:t>auringonlasku</a:t>
            </a:r>
            <a:r>
              <a:rPr lang="fi-FI" b="0" baseline="0" dirty="0"/>
              <a:t> vastaavasti sanoista </a:t>
            </a:r>
            <a:r>
              <a:rPr lang="fi-FI" b="0" i="1" baseline="0" dirty="0"/>
              <a:t>aurinko</a:t>
            </a:r>
            <a:r>
              <a:rPr lang="fi-FI" b="0" baseline="0" dirty="0"/>
              <a:t> ja </a:t>
            </a:r>
            <a:r>
              <a:rPr lang="fi-FI" b="0" i="1" baseline="0" dirty="0"/>
              <a:t>lasku</a:t>
            </a:r>
            <a:r>
              <a:rPr lang="fi-FI" b="0" baseline="0" dirty="0"/>
              <a:t>. </a:t>
            </a:r>
          </a:p>
          <a:p>
            <a:pPr marL="685800" lvl="1" indent="-228600">
              <a:buAutoNum type="arabicPeriod"/>
            </a:pPr>
            <a:r>
              <a:rPr lang="fi-FI" b="0" i="1" baseline="0" dirty="0"/>
              <a:t>Vesijohto</a:t>
            </a:r>
            <a:r>
              <a:rPr lang="fi-FI" b="0" baseline="0" dirty="0"/>
              <a:t>, </a:t>
            </a:r>
            <a:r>
              <a:rPr lang="fi-FI" b="0" i="1" baseline="0" dirty="0"/>
              <a:t>vesihiihto</a:t>
            </a:r>
            <a:r>
              <a:rPr lang="fi-FI" b="0" baseline="0" dirty="0"/>
              <a:t> ja </a:t>
            </a:r>
            <a:r>
              <a:rPr lang="fi-FI" b="0" i="1" baseline="0" dirty="0"/>
              <a:t>vesihöyry</a:t>
            </a:r>
            <a:r>
              <a:rPr lang="fi-FI" b="0" baseline="0" dirty="0"/>
              <a:t> sisältävät kaikki yleisen sanan </a:t>
            </a:r>
            <a:r>
              <a:rPr lang="fi-FI" b="0" i="1" baseline="0" dirty="0"/>
              <a:t>vesi</a:t>
            </a:r>
            <a:r>
              <a:rPr lang="fi-FI" b="0" baseline="0" dirty="0"/>
              <a:t>. </a:t>
            </a:r>
          </a:p>
          <a:p>
            <a:endParaRPr lang="fi-FI" dirty="0"/>
          </a:p>
          <a:p>
            <a:endParaRPr lang="fi-FI" dirty="0"/>
          </a:p>
          <a:p>
            <a:pPr marL="0" lvl="0" indent="0" algn="l" rtl="0">
              <a:spcBef>
                <a:spcPts val="360"/>
              </a:spcBef>
              <a:spcAft>
                <a:spcPts val="0"/>
              </a:spcAft>
              <a:buNone/>
            </a:pPr>
            <a:endParaRPr dirty="0"/>
          </a:p>
        </p:txBody>
      </p:sp>
      <p:sp>
        <p:nvSpPr>
          <p:cNvPr id="230" name="Google Shape;230;p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7" name="Google Shape;237;p1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1: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indent="-228600">
              <a:buAutoNum type="arabicPeriod"/>
            </a:pPr>
            <a:r>
              <a:rPr lang="fi-FI" b="0" baseline="0" dirty="0"/>
              <a:t>Mm. erilaiset liikettä kuvaavat tai liikettä sisältävät verbit voi esittää pantomiimina: </a:t>
            </a:r>
          </a:p>
          <a:p>
            <a:pPr marL="685800" lvl="1" indent="-228600">
              <a:buAutoNum type="arabicPeriod"/>
            </a:pPr>
            <a:r>
              <a:rPr lang="fi-FI" b="0" i="1" baseline="0" dirty="0"/>
              <a:t>hiippailla</a:t>
            </a:r>
          </a:p>
          <a:p>
            <a:pPr marL="685800" lvl="1" indent="-228600">
              <a:buAutoNum type="arabicPeriod"/>
            </a:pPr>
            <a:r>
              <a:rPr lang="fi-FI" b="0" i="1" baseline="0" dirty="0"/>
              <a:t>verrytellä</a:t>
            </a:r>
          </a:p>
          <a:p>
            <a:pPr marL="685800" lvl="1" indent="-228600">
              <a:buAutoNum type="arabicPeriod"/>
            </a:pPr>
            <a:r>
              <a:rPr lang="fi-FI" b="0" i="1" baseline="0" dirty="0"/>
              <a:t>repiä</a:t>
            </a:r>
          </a:p>
          <a:p>
            <a:pPr marL="228600" indent="-228600">
              <a:buAutoNum type="arabicPeriod"/>
            </a:pPr>
            <a:r>
              <a:rPr lang="fi-FI" b="0" baseline="0" dirty="0"/>
              <a:t>Tunteita liittyy esim. verbeihin </a:t>
            </a:r>
            <a:r>
              <a:rPr lang="fi-FI" b="0" i="1" baseline="0" dirty="0"/>
              <a:t>kammota</a:t>
            </a:r>
            <a:r>
              <a:rPr lang="fi-FI" b="0" baseline="0" dirty="0"/>
              <a:t> ja </a:t>
            </a:r>
            <a:r>
              <a:rPr lang="fi-FI" b="0" i="1" baseline="0" dirty="0" err="1"/>
              <a:t>höpsötellä</a:t>
            </a:r>
            <a:r>
              <a:rPr lang="fi-FI" b="0" baseline="0" dirty="0"/>
              <a:t>.</a:t>
            </a:r>
          </a:p>
          <a:p>
            <a:pPr marL="228600" indent="-228600">
              <a:buAutoNum type="arabicPeriod"/>
            </a:pPr>
            <a:r>
              <a:rPr lang="fi-FI" b="0" baseline="0" dirty="0"/>
              <a:t>Yhteenkuuluvat asiat voivat tarkoittaa tässä kohtaa mitä tahansa verbiin liittyvää: tekijää, tekemisen kohdetta, tekopaikkaa…</a:t>
            </a:r>
          </a:p>
          <a:p>
            <a:pPr marL="685800" lvl="1" indent="-228600">
              <a:buAutoNum type="arabicPeriod"/>
            </a:pPr>
            <a:r>
              <a:rPr lang="fi-FI" b="0" baseline="0" dirty="0"/>
              <a:t>Verbiin </a:t>
            </a:r>
            <a:r>
              <a:rPr lang="fi-FI" b="0" i="1" baseline="0" dirty="0"/>
              <a:t>venytellä</a:t>
            </a:r>
            <a:r>
              <a:rPr lang="fi-FI" b="0" baseline="0" dirty="0"/>
              <a:t> liittyviä sanoja ovat mm. </a:t>
            </a:r>
            <a:r>
              <a:rPr lang="fi-FI" b="0" i="1" baseline="0" dirty="0"/>
              <a:t>kuminauha</a:t>
            </a:r>
            <a:r>
              <a:rPr lang="fi-FI" b="0" baseline="0" dirty="0"/>
              <a:t> ja </a:t>
            </a:r>
            <a:r>
              <a:rPr lang="fi-FI" b="0" i="1" baseline="0" dirty="0"/>
              <a:t>raaja</a:t>
            </a:r>
            <a:r>
              <a:rPr lang="fi-FI" b="0" baseline="0" dirty="0"/>
              <a:t>.</a:t>
            </a:r>
          </a:p>
          <a:p>
            <a:pPr marL="685800" lvl="1" indent="-228600">
              <a:buAutoNum type="arabicPeriod"/>
            </a:pPr>
            <a:r>
              <a:rPr lang="fi-FI" b="0" baseline="0" dirty="0"/>
              <a:t>Verbistä </a:t>
            </a:r>
            <a:r>
              <a:rPr lang="fi-FI" b="0" i="1" baseline="0" dirty="0"/>
              <a:t>loikoilla</a:t>
            </a:r>
            <a:r>
              <a:rPr lang="fi-FI" b="0" baseline="0" dirty="0"/>
              <a:t> tulee helposti mieleen erilaiset loikoilupaikat, kuten </a:t>
            </a:r>
            <a:r>
              <a:rPr lang="fi-FI" b="0" i="1" baseline="0" dirty="0"/>
              <a:t>sänky</a:t>
            </a:r>
            <a:r>
              <a:rPr lang="fi-FI" b="0" baseline="0" dirty="0"/>
              <a:t>, </a:t>
            </a:r>
            <a:r>
              <a:rPr lang="fi-FI" b="0" i="1" baseline="0" dirty="0"/>
              <a:t>sohva</a:t>
            </a:r>
            <a:r>
              <a:rPr lang="fi-FI" b="0" baseline="0" dirty="0"/>
              <a:t>, </a:t>
            </a:r>
            <a:r>
              <a:rPr lang="fi-FI" b="0" i="1" baseline="0" dirty="0"/>
              <a:t>nojatuoli</a:t>
            </a:r>
            <a:r>
              <a:rPr lang="fi-FI" b="0" baseline="0" dirty="0"/>
              <a:t> ja </a:t>
            </a:r>
            <a:r>
              <a:rPr lang="fi-FI" b="0" i="1" baseline="0" dirty="0"/>
              <a:t>rantatuoli</a:t>
            </a:r>
            <a:r>
              <a:rPr lang="fi-FI" b="0" baseline="0" dirty="0"/>
              <a:t>.</a:t>
            </a:r>
            <a:endParaRPr lang="fi-FI" b="0" dirty="0"/>
          </a:p>
          <a:p>
            <a:endParaRPr lang="fi-FI" b="1" dirty="0"/>
          </a:p>
          <a:p>
            <a:pPr marL="0" marR="0" lvl="2" indent="0" algn="l" defTabSz="914400" rtl="0" eaLnBrk="1" fontAlgn="auto" latinLnBrk="0" hangingPunct="1">
              <a:lnSpc>
                <a:spcPct val="100000"/>
              </a:lnSpc>
              <a:spcBef>
                <a:spcPts val="0"/>
              </a:spcBef>
              <a:spcAft>
                <a:spcPts val="0"/>
              </a:spcAft>
              <a:buClrTx/>
              <a:buSzTx/>
              <a:buFontTx/>
              <a:buNone/>
              <a:tabLst/>
              <a:defRPr/>
            </a:pPr>
            <a:r>
              <a:rPr lang="fi-FI" b="0" dirty="0"/>
              <a:t>Sanat jäävät paremmin mieleen, kun ne liittää liikkeisiin, tunteisiin ja toisiin sanoihin. </a:t>
            </a:r>
          </a:p>
          <a:p>
            <a:endParaRPr lang="fi-FI" dirty="0"/>
          </a:p>
        </p:txBody>
      </p:sp>
      <p:sp>
        <p:nvSpPr>
          <p:cNvPr id="246" name="Google Shape;246;p11: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1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t>Alla olevat esimerkit ovat kokemuksia, miten lapset näitä toteuttivat.</a:t>
            </a:r>
          </a:p>
          <a:p>
            <a:pPr marL="0" lvl="0" indent="0" algn="l" rtl="0">
              <a:spcBef>
                <a:spcPts val="0"/>
              </a:spcBef>
              <a:spcAft>
                <a:spcPts val="0"/>
              </a:spcAft>
              <a:buNone/>
            </a:pPr>
            <a:endParaRPr lang="fi-FI" dirty="0"/>
          </a:p>
          <a:p>
            <a:r>
              <a:rPr lang="fi-FI" b="0" dirty="0"/>
              <a:t>1. Vastakohtia voivat olla esim. </a:t>
            </a:r>
            <a:r>
              <a:rPr lang="fi-FI" b="0" i="1" dirty="0"/>
              <a:t>kylmä</a:t>
            </a:r>
            <a:r>
              <a:rPr lang="fi-FI" b="0" dirty="0"/>
              <a:t> vs. </a:t>
            </a:r>
            <a:r>
              <a:rPr lang="fi-FI" b="0" i="1" dirty="0"/>
              <a:t>kuuma</a:t>
            </a:r>
            <a:r>
              <a:rPr lang="fi-FI" b="0" dirty="0"/>
              <a:t>, </a:t>
            </a:r>
            <a:r>
              <a:rPr lang="fi-FI" b="0" i="1" dirty="0"/>
              <a:t>vitivalkoinen</a:t>
            </a:r>
            <a:r>
              <a:rPr lang="fi-FI" b="0" baseline="0" dirty="0"/>
              <a:t> vs. </a:t>
            </a:r>
            <a:r>
              <a:rPr lang="fi-FI" b="0" i="1" baseline="0" dirty="0"/>
              <a:t>pikimusta</a:t>
            </a:r>
            <a:r>
              <a:rPr lang="fi-FI" b="0" baseline="0" dirty="0"/>
              <a:t> ja </a:t>
            </a:r>
            <a:r>
              <a:rPr lang="fi-FI" b="0" i="1" dirty="0"/>
              <a:t>paloturvallinen</a:t>
            </a:r>
            <a:r>
              <a:rPr lang="fi-FI" b="0" dirty="0"/>
              <a:t> vs. </a:t>
            </a:r>
            <a:r>
              <a:rPr lang="fi-FI" b="0" i="1" dirty="0"/>
              <a:t>helposti syttyvä</a:t>
            </a:r>
            <a:r>
              <a:rPr lang="fi-FI" b="0" dirty="0"/>
              <a:t>.</a:t>
            </a:r>
          </a:p>
          <a:p>
            <a:r>
              <a:rPr lang="fi-FI" b="0" dirty="0"/>
              <a:t>2. Tässä sananselitystekniikassa </a:t>
            </a:r>
            <a:r>
              <a:rPr lang="fi-FI" b="1" dirty="0"/>
              <a:t>ei ole tarkoitus opetella suomen kielen vertailumuotoja, vaan tarkoitus on auttaa lasta muistamaan adjektiivin merkitys yhdistämällä se muihin sanoihin</a:t>
            </a:r>
            <a:r>
              <a:rPr lang="fi-FI" b="0" dirty="0"/>
              <a:t>. Esim. sana </a:t>
            </a:r>
            <a:r>
              <a:rPr lang="fi-FI" b="0" i="1" dirty="0"/>
              <a:t>pieni</a:t>
            </a:r>
            <a:r>
              <a:rPr lang="fi-FI" b="0" dirty="0"/>
              <a:t>. </a:t>
            </a:r>
            <a:r>
              <a:rPr lang="fi-FI" b="0" i="1" dirty="0"/>
              <a:t>Hiiri on pieni, mutta kärpänen on pienempi ja kirppu pienin. </a:t>
            </a:r>
          </a:p>
          <a:p>
            <a:r>
              <a:rPr lang="fi-FI" b="0" dirty="0"/>
              <a:t>3. Tässä tekniikassa sana yhdistetään tunneaistimukseen. Voidaan miettiä esim. miltä tuntuu </a:t>
            </a:r>
            <a:r>
              <a:rPr lang="fi-FI" b="0" i="1" dirty="0"/>
              <a:t>pörröinen kissanpentu</a:t>
            </a:r>
            <a:r>
              <a:rPr lang="fi-FI" b="0" baseline="0" dirty="0"/>
              <a:t> tai </a:t>
            </a:r>
            <a:r>
              <a:rPr lang="fi-FI" b="0" i="1" baseline="0" dirty="0"/>
              <a:t>limainen limalöllö</a:t>
            </a:r>
            <a:r>
              <a:rPr lang="fi-FI" b="0" baseline="0" dirty="0"/>
              <a:t>.</a:t>
            </a:r>
            <a:endParaRPr lang="fi-FI" b="0" dirty="0"/>
          </a:p>
          <a:p>
            <a:endParaRPr lang="fi-FI" dirty="0"/>
          </a:p>
          <a:p>
            <a:pPr marL="0" lvl="0" indent="0" algn="l" rtl="0">
              <a:spcBef>
                <a:spcPts val="0"/>
              </a:spcBef>
              <a:spcAft>
                <a:spcPts val="0"/>
              </a:spcAft>
              <a:buNone/>
            </a:pPr>
            <a:endParaRPr dirty="0"/>
          </a:p>
          <a:p>
            <a:pPr marL="0" lvl="0" indent="0" algn="l" rtl="0">
              <a:spcBef>
                <a:spcPts val="360"/>
              </a:spcBef>
              <a:spcAft>
                <a:spcPts val="0"/>
              </a:spcAft>
              <a:buNone/>
            </a:pPr>
            <a:endParaRPr dirty="0"/>
          </a:p>
        </p:txBody>
      </p:sp>
      <p:sp>
        <p:nvSpPr>
          <p:cNvPr id="262" name="Google Shape;262;p1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9" name="Google Shape;269;p1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p1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p1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2" name="Google Shape;322;p1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9" name="Google Shape;329;p1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p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b="0" i="0" dirty="0">
                <a:solidFill>
                  <a:srgbClr val="000000"/>
                </a:solidFill>
                <a:effectLst/>
                <a:latin typeface="arial" panose="020B0604020202020204" pitchFamily="34" charset="0"/>
              </a:rPr>
              <a:t>Vuoden 2019 lopussa Suomessa asui lähes 412 700 vieraskielistä, eli 7,5 prosenttia koko väestöstä. Vieraskielisiksi luetaan henkilöt, joiden kieli on jokin muu kuin suomi, ruotsi tai saame. </a:t>
            </a:r>
            <a:r>
              <a:rPr lang="fi-FI" altLang="fi-FI" dirty="0">
                <a:latin typeface="Abel" charset="0"/>
                <a:ea typeface="Abel" charset="0"/>
                <a:cs typeface="Abel" charset="0"/>
              </a:rPr>
              <a:t>Lähde: Tilastokeskus </a:t>
            </a:r>
            <a:r>
              <a:rPr lang="fi-FI" dirty="0">
                <a:hlinkClick r:id="rId3"/>
              </a:rPr>
              <a:t>https://www.stat.fi/tup/maahanmuutto/maahanmuuttajat-vaestossa/vieraskieliset.html#maittain</a:t>
            </a:r>
            <a:endParaRPr lang="fi-FI" altLang="fi-FI"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i-FI" altLang="fi-FI" dirty="0">
                <a:latin typeface="Abel" charset="0"/>
                <a:ea typeface="Abel" charset="0"/>
                <a:cs typeface="Abel" charset="0"/>
              </a:rPr>
              <a:t>Maahanmuuttajaoppilaat pärjäävät PISA-tutkimuksen mukaan muuta väestöä heikommin lukemisessa, kirjoittamisessa sekä matematiikassa kaikissa osallistujamaissa.</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dirty="0">
              <a:latin typeface="Abel" charset="0"/>
              <a:ea typeface="Abel" charset="0"/>
              <a:cs typeface="Abel" charset="0"/>
            </a:endParaRPr>
          </a:p>
          <a:p>
            <a:pPr marL="0" indent="0">
              <a:buNone/>
            </a:pPr>
            <a:r>
              <a:rPr lang="fi-FI" dirty="0"/>
              <a:t>Nämä tulokset ovat suuri syy, miksi Lukumummien ja -vaarien tukea tarjotaan suomi toisena kielenä -oppilaille.</a:t>
            </a:r>
          </a:p>
          <a:p>
            <a:pPr marL="0" indent="0">
              <a:buNone/>
            </a:pPr>
            <a:endParaRPr lang="fi-FI" dirty="0"/>
          </a:p>
          <a:p>
            <a:pPr marL="0" indent="0">
              <a:buNone/>
            </a:pPr>
            <a:r>
              <a:rPr lang="fi-FI" b="1" dirty="0"/>
              <a:t>Kantaväestön ja maahanmuuttajien välinen ero on Suomessa suurin, mutta täällä maahanmuuttajat ovat muiden maiden maahanmuuttajia parempia lukemisessa, kirjoittamisessa ja matematiikassa. Tämä johtuu siitä, että olemme PISA-tutkimuksessa kärkikahinoissa, myös siis meidän maahanmuuttajamme.</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b="1"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i-FI" altLang="fi-FI" b="1" dirty="0">
                <a:latin typeface="Abel" charset="0"/>
                <a:ea typeface="Abel" charset="0"/>
                <a:cs typeface="Abel" charset="0"/>
              </a:rPr>
              <a:t>Tulokset eivät ole juuri paremmat 2. polven maahanmuuttajilla.</a:t>
            </a:r>
          </a:p>
          <a:p>
            <a:pPr marL="0" marR="0" lvl="0" indent="0" algn="l" defTabSz="914400" rtl="0" eaLnBrk="1" fontAlgn="base" latinLnBrk="0" hangingPunct="1">
              <a:lnSpc>
                <a:spcPct val="100000"/>
              </a:lnSpc>
              <a:spcBef>
                <a:spcPct val="30000"/>
              </a:spcBef>
              <a:spcAft>
                <a:spcPct val="0"/>
              </a:spcAft>
              <a:buClrTx/>
              <a:buSzTx/>
              <a:buFontTx/>
              <a:buNone/>
              <a:tabLst/>
              <a:defRPr/>
            </a:pPr>
            <a:r>
              <a:rPr lang="fi-FI" b="0" dirty="0"/>
              <a:t>Maahanmuuttajalapsella tarkoitetaan tässä toimintamallissa myös lasta, joka on syntynyt Suomessa, mutta jonka perheen kieli on jokin muu kuin suomi, ruotsi tai saame. </a:t>
            </a:r>
          </a:p>
          <a:p>
            <a:pPr marL="0" lvl="0" indent="0" algn="l" rtl="0">
              <a:spcBef>
                <a:spcPts val="360"/>
              </a:spcBef>
              <a:spcAft>
                <a:spcPts val="0"/>
              </a:spcAft>
              <a:buNone/>
            </a:pPr>
            <a:endParaRPr dirty="0"/>
          </a:p>
        </p:txBody>
      </p:sp>
      <p:sp>
        <p:nvSpPr>
          <p:cNvPr id="177" name="Google Shape;177;p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4: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bel"/>
              <a:buNone/>
            </a:pPr>
            <a:r>
              <a:rPr lang="fi-FI" dirty="0">
                <a:latin typeface="Abel"/>
                <a:ea typeface="Abel"/>
                <a:cs typeface="Abel"/>
                <a:sym typeface="Abel"/>
              </a:rPr>
              <a:t>Kirjoitetun kielen karkeaan ymmärtämiseen oltava tuttuja 75% tekstin sanoista, pääasioiden ymmärtämiseen 90% ja yksityiskohtien ymmärtämiseen jopa 95% sanoista!</a:t>
            </a:r>
          </a:p>
          <a:p>
            <a:pPr marL="0" marR="0" lvl="0" indent="0" algn="l" rtl="0">
              <a:lnSpc>
                <a:spcPct val="100000"/>
              </a:lnSpc>
              <a:spcBef>
                <a:spcPts val="0"/>
              </a:spcBef>
              <a:spcAft>
                <a:spcPts val="0"/>
              </a:spcAft>
              <a:buClr>
                <a:schemeClr val="dk1"/>
              </a:buClr>
              <a:buSzPts val="1200"/>
              <a:buFont typeface="Abel"/>
              <a:buNone/>
            </a:pPr>
            <a:endParaRPr dirty="0"/>
          </a:p>
          <a:p>
            <a:pPr marL="0" marR="0" lvl="0" indent="0" algn="l" rtl="0">
              <a:lnSpc>
                <a:spcPct val="100000"/>
              </a:lnSpc>
              <a:spcBef>
                <a:spcPts val="0"/>
              </a:spcBef>
              <a:spcAft>
                <a:spcPts val="0"/>
              </a:spcAft>
              <a:buClr>
                <a:schemeClr val="dk1"/>
              </a:buClr>
              <a:buSzPts val="1200"/>
              <a:buFont typeface="Arial"/>
              <a:buNone/>
            </a:pPr>
            <a:r>
              <a:rPr lang="fi-FI" sz="1200" dirty="0"/>
              <a:t>Ymmärtäminen on mahdollista vain sanaston kautta, ei kieliopin. Lukumummit ja –vaarit varmaan muistavat, kuinka aikoinaan opeteltiin vieraita kieliä – kieliopin kautta. Nykyään painotetaan itse tuottamista.</a:t>
            </a:r>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fi-FI" sz="1200" dirty="0"/>
              <a:t>Sanavaraston käsitettävä noin 5000 sanaa, jotta ymmärtää tekstin pääasiat. </a:t>
            </a:r>
            <a:endParaRPr dirty="0"/>
          </a:p>
          <a:p>
            <a:pPr marL="0" lvl="0" indent="0" algn="l" rtl="0">
              <a:spcBef>
                <a:spcPts val="360"/>
              </a:spcBef>
              <a:spcAft>
                <a:spcPts val="0"/>
              </a:spcAft>
              <a:buNone/>
            </a:pPr>
            <a:endParaRPr dirty="0"/>
          </a:p>
        </p:txBody>
      </p:sp>
      <p:sp>
        <p:nvSpPr>
          <p:cNvPr id="185" name="Google Shape;185;p4: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Syni</a:t>
            </a:r>
            <a:r>
              <a:rPr lang="fi-FI" dirty="0"/>
              <a:t> on pöllö. Tekstistä huomaa, miten paljon energiaa kuluu pelkästään tekstin aiheen keksimiseen, jos iso osa sanoista on tuntemattomia. </a:t>
            </a: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Arial"/>
                <a:ea typeface="Arial"/>
                <a:cs typeface="Arial"/>
                <a:sym typeface="Arial"/>
              </a:rPr>
              <a:t>5</a:t>
            </a:fld>
            <a:endParaRPr lang="fi-FI"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341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i-FI" sz="1200" b="1" dirty="0"/>
              <a:t>Sanan osaamisen tasoja esim.: </a:t>
            </a:r>
            <a:endParaRPr sz="1200" b="1" dirty="0"/>
          </a:p>
          <a:p>
            <a:pPr marL="228600" marR="0" lvl="0" indent="-228600" algn="l" defTabSz="914400" rtl="0" eaLnBrk="1" fontAlgn="auto" latinLnBrk="0" hangingPunct="1">
              <a:lnSpc>
                <a:spcPct val="100000"/>
              </a:lnSpc>
              <a:spcBef>
                <a:spcPts val="360"/>
              </a:spcBef>
              <a:spcAft>
                <a:spcPts val="0"/>
              </a:spcAft>
              <a:buClr>
                <a:schemeClr val="dk1"/>
              </a:buClr>
              <a:buSzPts val="1200"/>
              <a:buFont typeface="Arial"/>
              <a:buAutoNum type="arabicPeriod"/>
              <a:tabLst/>
              <a:defRPr/>
            </a:pPr>
            <a:r>
              <a:rPr lang="fi-FI" sz="1200" dirty="0"/>
              <a:t>Sanan merkitystä ei muista tilapäisesti (”aivan kielen päällä”).</a:t>
            </a:r>
            <a:endParaRPr lang="fi-FI" dirty="0"/>
          </a:p>
          <a:p>
            <a:pPr marL="228600" lvl="0" indent="-228600" algn="l" rtl="0">
              <a:spcBef>
                <a:spcPts val="360"/>
              </a:spcBef>
              <a:spcAft>
                <a:spcPts val="0"/>
              </a:spcAft>
              <a:buClr>
                <a:schemeClr val="dk1"/>
              </a:buClr>
              <a:buSzPts val="1200"/>
              <a:buFont typeface="Arial"/>
              <a:buAutoNum type="arabicPeriod"/>
            </a:pPr>
            <a:r>
              <a:rPr lang="fi-FI" sz="1200" b="0" dirty="0"/>
              <a:t>Sanan ymmärtää automaattisesti riippumatta yhteydestä.</a:t>
            </a:r>
            <a:endParaRPr dirty="0"/>
          </a:p>
          <a:p>
            <a:pPr marL="228600" lvl="0" indent="-228600" algn="l" rtl="0">
              <a:spcBef>
                <a:spcPts val="360"/>
              </a:spcBef>
              <a:spcAft>
                <a:spcPts val="0"/>
              </a:spcAft>
              <a:buClr>
                <a:schemeClr val="dk1"/>
              </a:buClr>
              <a:buSzPts val="1200"/>
              <a:buFont typeface="Arial"/>
              <a:buAutoNum type="arabicPeriod"/>
            </a:pPr>
            <a:r>
              <a:rPr lang="fi-FI" sz="1200" dirty="0"/>
              <a:t>Pystyy tuottamaan sanan tarvittaessa produktiivisesti (ilman apuneuvoja).</a:t>
            </a:r>
            <a:endParaRPr dirty="0"/>
          </a:p>
        </p:txBody>
      </p:sp>
      <p:sp>
        <p:nvSpPr>
          <p:cNvPr id="199" name="Google Shape;199;p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p6: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fi-FI"/>
              <a:t>Lasten ja nuorten kirjoissa aiheet ovat oppilaita lähellä. Kirjallisuus myös välittää kulttuuria: millainen lapsi tai nuori Suomessa voi olla, mitä meillä tavataan tehdä, mikä on sallittua ja mikä ei</a:t>
            </a:r>
            <a:endParaRPr/>
          </a:p>
          <a:p>
            <a:pPr marL="228600" lvl="0" indent="-228600" algn="l" rtl="0">
              <a:spcBef>
                <a:spcPts val="360"/>
              </a:spcBef>
              <a:spcAft>
                <a:spcPts val="0"/>
              </a:spcAft>
              <a:buClr>
                <a:schemeClr val="dk1"/>
              </a:buClr>
              <a:buSzPts val="1200"/>
              <a:buFont typeface="Arial"/>
              <a:buAutoNum type="arabicPeriod"/>
            </a:pPr>
            <a:r>
              <a:rPr lang="fi-FI"/>
              <a:t>Kirjallisuuden kautta opitaan epäsuorasti sanastoa. Tämä on monesti tehokkaampaa kuin se, että aikuinen sanoo, mitä opiskellaan, esimerkiksi antamalla sanalistan tai kuva-sanakirjan.</a:t>
            </a:r>
            <a:endParaRPr/>
          </a:p>
          <a:p>
            <a:pPr marL="228600" lvl="0" indent="-228600" algn="l" rtl="0">
              <a:spcBef>
                <a:spcPts val="360"/>
              </a:spcBef>
              <a:spcAft>
                <a:spcPts val="0"/>
              </a:spcAft>
              <a:buClr>
                <a:schemeClr val="dk1"/>
              </a:buClr>
              <a:buSzPts val="1200"/>
              <a:buFont typeface="Arial"/>
              <a:buAutoNum type="arabicPeriod"/>
            </a:pPr>
            <a:r>
              <a:rPr lang="fi-FI"/>
              <a:t>Kirjoissa sanat ovat valmiiksi tekstiyhteydessä ja se helpottaa sanojen painamista mieleen. Sanat eivät koskaan ole muistissa irrallisina yksikköinä, vaan sanat muodostavat verkkoja. Kun oppilas oppii uuden sanan, se linkittyy sellaisiin sanoihin, jotka oppilas jo tietää. Tarinat auttavat muodostamaan näitä verkkoja.</a:t>
            </a:r>
            <a:endParaRPr/>
          </a:p>
          <a:p>
            <a:pPr marL="228600" lvl="0" indent="-228600" algn="l" rtl="0">
              <a:spcBef>
                <a:spcPts val="360"/>
              </a:spcBef>
              <a:spcAft>
                <a:spcPts val="0"/>
              </a:spcAft>
              <a:buClr>
                <a:schemeClr val="dk1"/>
              </a:buClr>
              <a:buSzPts val="1200"/>
              <a:buFont typeface="Arial"/>
              <a:buAutoNum type="arabicPeriod"/>
            </a:pPr>
            <a:r>
              <a:rPr lang="fi-FI"/>
              <a:t>Ääneen lukeminen ja ääneen lukemisen kuuntelu on erityisen tärkeää silloin, kun oppilas tulee kieliympäristöstä, jossa äänteet ovat erilaiset kuin Suomessa. Esimerkiksi japanin kielessä ei esiinny r-äänneettä. </a:t>
            </a:r>
            <a:endParaRPr/>
          </a:p>
          <a:p>
            <a:pPr marL="0" lvl="0" indent="0" algn="l" rtl="0">
              <a:spcBef>
                <a:spcPts val="360"/>
              </a:spcBef>
              <a:spcAft>
                <a:spcPts val="0"/>
              </a:spcAft>
              <a:buNone/>
            </a:pPr>
            <a:r>
              <a:rPr lang="fi-FI" sz="1200">
                <a:solidFill>
                  <a:schemeClr val="lt1"/>
                </a:solidFill>
                <a:latin typeface="Abel"/>
                <a:ea typeface="Abel"/>
                <a:cs typeface="Abel"/>
                <a:sym typeface="Abel"/>
              </a:rPr>
              <a:t>5. Kirjallisuuden avulla voi helposti käydä läpi suomen kieleen liittyviä </a:t>
            </a:r>
            <a:r>
              <a:rPr lang="fi-FI" sz="1200" i="1">
                <a:solidFill>
                  <a:schemeClr val="lt1"/>
                </a:solidFill>
                <a:latin typeface="Abel"/>
                <a:ea typeface="Abel"/>
                <a:cs typeface="Abel"/>
                <a:sym typeface="Abel"/>
              </a:rPr>
              <a:t>idiomeja</a:t>
            </a:r>
            <a:endParaRPr sz="1200">
              <a:solidFill>
                <a:schemeClr val="lt1"/>
              </a:solidFill>
              <a:latin typeface="Abel"/>
              <a:ea typeface="Abel"/>
              <a:cs typeface="Abel"/>
              <a:sym typeface="Abel"/>
            </a:endParaRPr>
          </a:p>
          <a:p>
            <a:pPr marL="0" lvl="0" indent="0" algn="l" rtl="0">
              <a:spcBef>
                <a:spcPts val="360"/>
              </a:spcBef>
              <a:spcAft>
                <a:spcPts val="0"/>
              </a:spcAft>
              <a:buNone/>
            </a:pPr>
            <a:r>
              <a:rPr lang="fi-FI" sz="1200">
                <a:solidFill>
                  <a:schemeClr val="lt1"/>
                </a:solidFill>
                <a:latin typeface="Abel"/>
                <a:ea typeface="Abel"/>
                <a:cs typeface="Abel"/>
                <a:sym typeface="Abel"/>
              </a:rPr>
              <a:t>Idiomit ovat usein kahden sanan yhteenliittymiä, jotka eivät sanoina kuvaa sitä, mitä yhdessä kuvaavat</a:t>
            </a:r>
            <a:endParaRPr/>
          </a:p>
          <a:p>
            <a:pPr marL="0" lvl="0" indent="0" algn="l" rtl="0">
              <a:spcBef>
                <a:spcPts val="360"/>
              </a:spcBef>
              <a:spcAft>
                <a:spcPts val="0"/>
              </a:spcAft>
              <a:buNone/>
            </a:pPr>
            <a:r>
              <a:rPr lang="fi-FI" sz="1200">
                <a:solidFill>
                  <a:schemeClr val="lt1"/>
                </a:solidFill>
                <a:latin typeface="Abel"/>
                <a:ea typeface="Abel"/>
                <a:cs typeface="Abel"/>
                <a:sym typeface="Abel"/>
              </a:rPr>
              <a:t>Esimerkiksi: kuumille kiville, mennä itseensä, palaa poroksi. Keksitkö lisää?</a:t>
            </a:r>
            <a:endParaRPr/>
          </a:p>
          <a:p>
            <a:pPr marL="0" lvl="0" indent="0" algn="l" rtl="0">
              <a:spcBef>
                <a:spcPts val="360"/>
              </a:spcBef>
              <a:spcAft>
                <a:spcPts val="0"/>
              </a:spcAft>
              <a:buNone/>
            </a:pPr>
            <a:endParaRPr/>
          </a:p>
        </p:txBody>
      </p:sp>
      <p:sp>
        <p:nvSpPr>
          <p:cNvPr id="207" name="Google Shape;207;p6: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p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8: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Arial"/>
              <a:buAutoNum type="arabicPeriod"/>
            </a:pPr>
            <a:r>
              <a:rPr lang="fi-FI" dirty="0"/>
              <a:t>Kun katsotaan kuvia, harjoitellaan nimeämään kuvasta myös sitä, mitä siinä tapahtuu </a:t>
            </a:r>
            <a:r>
              <a:rPr lang="fi-FI" i="1" dirty="0"/>
              <a:t>(verbejä), </a:t>
            </a:r>
            <a:r>
              <a:rPr lang="fi-FI" dirty="0"/>
              <a:t>ei pelkkiä asioita. Verbisanaston laajuus erottelee alkavaa ja pidemmälle ehtinyttä kielenosaajaa. Kannattaa kiinnittää siis myös teon sanoihin huomiota!</a:t>
            </a:r>
            <a:endParaRPr dirty="0"/>
          </a:p>
          <a:p>
            <a:pPr marL="228600" marR="0" lvl="0" indent="-228600" algn="l" rtl="0">
              <a:lnSpc>
                <a:spcPct val="100000"/>
              </a:lnSpc>
              <a:spcBef>
                <a:spcPts val="360"/>
              </a:spcBef>
              <a:spcAft>
                <a:spcPts val="0"/>
              </a:spcAft>
              <a:buClr>
                <a:schemeClr val="dk1"/>
              </a:buClr>
              <a:buSzPts val="1200"/>
              <a:buFont typeface="Arial"/>
              <a:buAutoNum type="arabicPeriod"/>
            </a:pPr>
            <a:r>
              <a:rPr lang="fi-FI" dirty="0"/>
              <a:t>Ei nimetä vain niitä sanoja, joita oppilas jo osaa, vaan johdattele uusiin sanoihin. Esimerkiksi, jos kuvassa on paloauto. Mitä muita palo-alkuisia sanoja kuvasta voi löytyä: palomies, palotikkaat, paloasema.</a:t>
            </a:r>
            <a:endParaRPr dirty="0"/>
          </a:p>
        </p:txBody>
      </p:sp>
      <p:sp>
        <p:nvSpPr>
          <p:cNvPr id="222" name="Google Shape;222;p8: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798446" y="1747902"/>
            <a:ext cx="5029200"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18" name="Google Shape;18;p20"/>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19" name="Google Shape;19;p20"/>
          <p:cNvPicPr preferRelativeResize="0"/>
          <p:nvPr/>
        </p:nvPicPr>
        <p:blipFill rotWithShape="1">
          <a:blip r:embed="rId2">
            <a:alphaModFix/>
          </a:blip>
          <a:srcRect/>
          <a:stretch/>
        </p:blipFill>
        <p:spPr>
          <a:xfrm>
            <a:off x="611560" y="3933056"/>
            <a:ext cx="2273383" cy="1924558"/>
          </a:xfrm>
          <a:prstGeom prst="rect">
            <a:avLst/>
          </a:prstGeom>
          <a:noFill/>
          <a:ln>
            <a:noFill/>
          </a:ln>
        </p:spPr>
      </p:pic>
      <p:pic>
        <p:nvPicPr>
          <p:cNvPr id="20" name="Google Shape;20;p20"/>
          <p:cNvPicPr preferRelativeResize="0"/>
          <p:nvPr/>
        </p:nvPicPr>
        <p:blipFill rotWithShape="1">
          <a:blip r:embed="rId3">
            <a:alphaModFix/>
          </a:blip>
          <a:srcRect/>
          <a:stretch/>
        </p:blipFill>
        <p:spPr>
          <a:xfrm>
            <a:off x="765862" y="5661248"/>
            <a:ext cx="2088232" cy="6089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70"/>
        <p:cNvGrpSpPr/>
        <p:nvPr/>
      </p:nvGrpSpPr>
      <p:grpSpPr>
        <a:xfrm>
          <a:off x="0" y="0"/>
          <a:ext cx="0" cy="0"/>
          <a:chOff x="0" y="0"/>
          <a:chExt cx="0" cy="0"/>
        </a:xfrm>
      </p:grpSpPr>
      <p:sp>
        <p:nvSpPr>
          <p:cNvPr id="71" name="Google Shape;71;p26"/>
          <p:cNvSpPr txBox="1">
            <a:spLocks noGrp="1"/>
          </p:cNvSpPr>
          <p:nvPr>
            <p:ph type="ctrTitle"/>
          </p:nvPr>
        </p:nvSpPr>
        <p:spPr>
          <a:xfrm>
            <a:off x="798446" y="1747902"/>
            <a:ext cx="5029200"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72" name="Google Shape;72;p26"/>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73" name="Google Shape;73;p26" descr="MLL_ppt-etusivulle"/>
          <p:cNvPicPr preferRelativeResize="0"/>
          <p:nvPr/>
        </p:nvPicPr>
        <p:blipFill rotWithShape="1">
          <a:blip r:embed="rId2">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Otsikkodia">
  <p:cSld name="1_Otsikkodia">
    <p:spTree>
      <p:nvGrpSpPr>
        <p:cNvPr id="1" name="Shape 74"/>
        <p:cNvGrpSpPr/>
        <p:nvPr/>
      </p:nvGrpSpPr>
      <p:grpSpPr>
        <a:xfrm>
          <a:off x="0" y="0"/>
          <a:ext cx="0" cy="0"/>
          <a:chOff x="0" y="0"/>
          <a:chExt cx="0" cy="0"/>
        </a:xfrm>
      </p:grpSpPr>
      <p:pic>
        <p:nvPicPr>
          <p:cNvPr id="75" name="Google Shape;75;p27" descr="MLL-etusivukuva.jpg"/>
          <p:cNvPicPr preferRelativeResize="0"/>
          <p:nvPr/>
        </p:nvPicPr>
        <p:blipFill rotWithShape="1">
          <a:blip r:embed="rId2">
            <a:alphaModFix/>
          </a:blip>
          <a:srcRect/>
          <a:stretch/>
        </p:blipFill>
        <p:spPr>
          <a:xfrm>
            <a:off x="4779264" y="1141554"/>
            <a:ext cx="3602736" cy="4913376"/>
          </a:xfrm>
          <a:prstGeom prst="rect">
            <a:avLst/>
          </a:prstGeom>
          <a:noFill/>
          <a:ln>
            <a:noFill/>
          </a:ln>
        </p:spPr>
      </p:pic>
      <p:sp>
        <p:nvSpPr>
          <p:cNvPr id="76" name="Google Shape;76;p27"/>
          <p:cNvSpPr txBox="1">
            <a:spLocks noGrp="1"/>
          </p:cNvSpPr>
          <p:nvPr>
            <p:ph type="ctrTitle"/>
          </p:nvPr>
        </p:nvSpPr>
        <p:spPr>
          <a:xfrm>
            <a:off x="798446" y="1747902"/>
            <a:ext cx="4459354"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77" name="Google Shape;77;p27"/>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78" name="Google Shape;78;p27" descr="MLL_ppt-etusivulle"/>
          <p:cNvPicPr preferRelativeResize="0"/>
          <p:nvPr/>
        </p:nvPicPr>
        <p:blipFill rotWithShape="1">
          <a:blip r:embed="rId3">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81" name="Google Shape;81;p28"/>
          <p:cNvSpPr txBox="1">
            <a:spLocks noGrp="1"/>
          </p:cNvSpPr>
          <p:nvPr>
            <p:ph type="body" idx="1"/>
          </p:nvPr>
        </p:nvSpPr>
        <p:spPr>
          <a:xfrm>
            <a:off x="950912" y="1917700"/>
            <a:ext cx="4840287"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82" name="Google Shape;82;p28"/>
          <p:cNvSpPr txBox="1">
            <a:spLocks noGrp="1"/>
          </p:cNvSpPr>
          <p:nvPr>
            <p:ph type="body" idx="2"/>
          </p:nvPr>
        </p:nvSpPr>
        <p:spPr>
          <a:xfrm>
            <a:off x="6107106" y="2133600"/>
            <a:ext cx="2571413"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83" name="Google Shape;83;p2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sisältö ja teksti" type="objAndTx">
  <p:cSld name="OBJECT_AND_TEX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1043280" y="2133600"/>
            <a:ext cx="4530728"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24" name="Google Shape;24;p23"/>
          <p:cNvSpPr txBox="1">
            <a:spLocks noGrp="1"/>
          </p:cNvSpPr>
          <p:nvPr>
            <p:ph type="body" idx="2"/>
          </p:nvPr>
        </p:nvSpPr>
        <p:spPr>
          <a:xfrm>
            <a:off x="5791200" y="1917700"/>
            <a:ext cx="2932112"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25" name="Google Shape;25;p2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Otsikkodia">
  <p:cSld name="1_Otsikkodia">
    <p:spTree>
      <p:nvGrpSpPr>
        <p:cNvPr id="1" name="Shape 27"/>
        <p:cNvGrpSpPr/>
        <p:nvPr/>
      </p:nvGrpSpPr>
      <p:grpSpPr>
        <a:xfrm>
          <a:off x="0" y="0"/>
          <a:ext cx="0" cy="0"/>
          <a:chOff x="0" y="0"/>
          <a:chExt cx="0" cy="0"/>
        </a:xfrm>
      </p:grpSpPr>
      <p:pic>
        <p:nvPicPr>
          <p:cNvPr id="28" name="Google Shape;28;p29" descr="MLL-etusivukuva.jpg"/>
          <p:cNvPicPr preferRelativeResize="0"/>
          <p:nvPr/>
        </p:nvPicPr>
        <p:blipFill rotWithShape="1">
          <a:blip r:embed="rId2">
            <a:alphaModFix/>
          </a:blip>
          <a:srcRect/>
          <a:stretch/>
        </p:blipFill>
        <p:spPr>
          <a:xfrm>
            <a:off x="4779264" y="1141554"/>
            <a:ext cx="3602736" cy="4913376"/>
          </a:xfrm>
          <a:prstGeom prst="rect">
            <a:avLst/>
          </a:prstGeom>
          <a:noFill/>
          <a:ln>
            <a:noFill/>
          </a:ln>
        </p:spPr>
      </p:pic>
      <p:sp>
        <p:nvSpPr>
          <p:cNvPr id="29" name="Google Shape;29;p29"/>
          <p:cNvSpPr txBox="1">
            <a:spLocks noGrp="1"/>
          </p:cNvSpPr>
          <p:nvPr>
            <p:ph type="ctrTitle"/>
          </p:nvPr>
        </p:nvSpPr>
        <p:spPr>
          <a:xfrm>
            <a:off x="798446" y="1747902"/>
            <a:ext cx="4459354"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0" name="Google Shape;30;p29"/>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31" name="Google Shape;31;p29"/>
          <p:cNvPicPr preferRelativeResize="0"/>
          <p:nvPr/>
        </p:nvPicPr>
        <p:blipFill rotWithShape="1">
          <a:blip r:embed="rId3">
            <a:alphaModFix/>
          </a:blip>
          <a:srcRect/>
          <a:stretch/>
        </p:blipFill>
        <p:spPr>
          <a:xfrm>
            <a:off x="611560" y="3933056"/>
            <a:ext cx="2273383" cy="1924558"/>
          </a:xfrm>
          <a:prstGeom prst="rect">
            <a:avLst/>
          </a:prstGeom>
          <a:noFill/>
          <a:ln>
            <a:noFill/>
          </a:ln>
        </p:spPr>
      </p:pic>
      <p:pic>
        <p:nvPicPr>
          <p:cNvPr id="32" name="Google Shape;32;p29"/>
          <p:cNvPicPr preferRelativeResize="0"/>
          <p:nvPr/>
        </p:nvPicPr>
        <p:blipFill rotWithShape="1">
          <a:blip r:embed="rId4">
            <a:alphaModFix/>
          </a:blip>
          <a:srcRect/>
          <a:stretch/>
        </p:blipFill>
        <p:spPr>
          <a:xfrm>
            <a:off x="764142" y="5661248"/>
            <a:ext cx="2088232" cy="6089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36" name="Google Shape;36;p3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teksti ja sisältö" type="txAndObj">
  <p:cSld name="TEXT_AND_OBJEC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950912" y="1917700"/>
            <a:ext cx="4840287"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1" name="Google Shape;41;p31"/>
          <p:cNvSpPr txBox="1">
            <a:spLocks noGrp="1"/>
          </p:cNvSpPr>
          <p:nvPr>
            <p:ph type="body" idx="2"/>
          </p:nvPr>
        </p:nvSpPr>
        <p:spPr>
          <a:xfrm>
            <a:off x="6107106" y="2133600"/>
            <a:ext cx="2571413"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2" name="Google Shape;42;p3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Text, and Content">
  <p:cSld name="2_Title, Text, and Content">
    <p:spTree>
      <p:nvGrpSpPr>
        <p:cNvPr id="1" name="Shape 44"/>
        <p:cNvGrpSpPr/>
        <p:nvPr/>
      </p:nvGrpSpPr>
      <p:grpSpPr>
        <a:xfrm>
          <a:off x="0" y="0"/>
          <a:ext cx="0" cy="0"/>
          <a:chOff x="0" y="0"/>
          <a:chExt cx="0" cy="0"/>
        </a:xfrm>
      </p:grpSpPr>
      <p:sp>
        <p:nvSpPr>
          <p:cNvPr id="45" name="Google Shape;45;p32"/>
          <p:cNvSpPr/>
          <p:nvPr/>
        </p:nvSpPr>
        <p:spPr>
          <a:xfrm>
            <a:off x="0" y="0"/>
            <a:ext cx="914400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pic>
        <p:nvPicPr>
          <p:cNvPr id="46" name="Google Shape;46;p32" descr="mll_ver_rgb_72ppi"/>
          <p:cNvPicPr preferRelativeResize="0"/>
          <p:nvPr/>
        </p:nvPicPr>
        <p:blipFill rotWithShape="1">
          <a:blip r:embed="rId2">
            <a:alphaModFix/>
          </a:blip>
          <a:srcRect/>
          <a:stretch/>
        </p:blipFill>
        <p:spPr>
          <a:xfrm>
            <a:off x="471488" y="5102225"/>
            <a:ext cx="1717675" cy="1454150"/>
          </a:xfrm>
          <a:prstGeom prst="rect">
            <a:avLst/>
          </a:prstGeom>
          <a:noFill/>
          <a:ln>
            <a:noFill/>
          </a:ln>
        </p:spPr>
      </p:pic>
      <p:sp>
        <p:nvSpPr>
          <p:cNvPr id="47" name="Google Shape;47;p32"/>
          <p:cNvSpPr txBox="1">
            <a:spLocks noGrp="1"/>
          </p:cNvSpPr>
          <p:nvPr>
            <p:ph type="title"/>
          </p:nvPr>
        </p:nvSpPr>
        <p:spPr>
          <a:xfrm>
            <a:off x="4307876" y="2622595"/>
            <a:ext cx="3760443" cy="1416005"/>
          </a:xfrm>
          <a:prstGeom prst="rect">
            <a:avLst/>
          </a:prstGeom>
          <a:noFill/>
          <a:ln>
            <a:noFill/>
          </a:ln>
        </p:spPr>
        <p:txBody>
          <a:bodyPr spcFirstLastPara="1" wrap="square" lIns="91425" tIns="45700" rIns="91425" bIns="45700" anchor="ctr" anchorCtr="0">
            <a:noAutofit/>
          </a:bodyPr>
          <a:lstStyle>
            <a:lvl1pPr lvl="0" algn="l">
              <a:lnSpc>
                <a:spcPct val="115625"/>
              </a:lnSpc>
              <a:spcBef>
                <a:spcPts val="0"/>
              </a:spcBef>
              <a:spcAft>
                <a:spcPts val="0"/>
              </a:spcAft>
              <a:buSzPts val="1400"/>
              <a:buNone/>
              <a:defRPr>
                <a:solidFill>
                  <a:srgbClr val="E50053"/>
                </a:solidFill>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58" name="Google Shape;58;p2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1043280" y="2133600"/>
            <a:ext cx="4530728"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63" name="Google Shape;63;p24"/>
          <p:cNvSpPr txBox="1">
            <a:spLocks noGrp="1"/>
          </p:cNvSpPr>
          <p:nvPr>
            <p:ph type="body" idx="2"/>
          </p:nvPr>
        </p:nvSpPr>
        <p:spPr>
          <a:xfrm>
            <a:off x="5791200" y="1917700"/>
            <a:ext cx="2932112"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64" name="Google Shape;64;p2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Text, and Content">
  <p:cSld name="2_Title, Text, and Content">
    <p:spTree>
      <p:nvGrpSpPr>
        <p:cNvPr id="1" name="Shape 66"/>
        <p:cNvGrpSpPr/>
        <p:nvPr/>
      </p:nvGrpSpPr>
      <p:grpSpPr>
        <a:xfrm>
          <a:off x="0" y="0"/>
          <a:ext cx="0" cy="0"/>
          <a:chOff x="0" y="0"/>
          <a:chExt cx="0" cy="0"/>
        </a:xfrm>
      </p:grpSpPr>
      <p:sp>
        <p:nvSpPr>
          <p:cNvPr id="67" name="Google Shape;67;p25"/>
          <p:cNvSpPr/>
          <p:nvPr/>
        </p:nvSpPr>
        <p:spPr>
          <a:xfrm>
            <a:off x="0" y="0"/>
            <a:ext cx="914400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68" name="Google Shape;68;p25" descr="mll_ver_rgb_72ppi"/>
          <p:cNvPicPr preferRelativeResize="0"/>
          <p:nvPr/>
        </p:nvPicPr>
        <p:blipFill rotWithShape="1">
          <a:blip r:embed="rId2">
            <a:alphaModFix/>
          </a:blip>
          <a:srcRect/>
          <a:stretch/>
        </p:blipFill>
        <p:spPr>
          <a:xfrm>
            <a:off x="471488" y="5102225"/>
            <a:ext cx="1717675" cy="1454150"/>
          </a:xfrm>
          <a:prstGeom prst="rect">
            <a:avLst/>
          </a:prstGeom>
          <a:noFill/>
          <a:ln>
            <a:noFill/>
          </a:ln>
        </p:spPr>
      </p:pic>
      <p:sp>
        <p:nvSpPr>
          <p:cNvPr id="69" name="Google Shape;69;p25"/>
          <p:cNvSpPr txBox="1">
            <a:spLocks noGrp="1"/>
          </p:cNvSpPr>
          <p:nvPr>
            <p:ph type="title"/>
          </p:nvPr>
        </p:nvSpPr>
        <p:spPr>
          <a:xfrm>
            <a:off x="4307876" y="2622595"/>
            <a:ext cx="3760443" cy="1416005"/>
          </a:xfrm>
          <a:prstGeom prst="rect">
            <a:avLst/>
          </a:prstGeom>
          <a:noFill/>
          <a:ln>
            <a:noFill/>
          </a:ln>
        </p:spPr>
        <p:txBody>
          <a:bodyPr spcFirstLastPara="1" wrap="square" lIns="91425" tIns="45700" rIns="91425" bIns="45700" anchor="ctr" anchorCtr="0">
            <a:noAutofit/>
          </a:bodyPr>
          <a:lstStyle>
            <a:lvl1pPr lvl="0" algn="l">
              <a:lnSpc>
                <a:spcPct val="115625"/>
              </a:lnSpc>
              <a:spcBef>
                <a:spcPts val="0"/>
              </a:spcBef>
              <a:spcAft>
                <a:spcPts val="0"/>
              </a:spcAft>
              <a:buSzPts val="1400"/>
              <a:buNone/>
              <a:defRPr>
                <a:solidFill>
                  <a:srgbClr val="E50053"/>
                </a:solidFill>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marR="0" lvl="0" algn="l" rtl="0">
              <a:lnSpc>
                <a:spcPct val="115625"/>
              </a:lnSpc>
              <a:spcBef>
                <a:spcPts val="0"/>
              </a:spcBef>
              <a:spcAft>
                <a:spcPts val="0"/>
              </a:spcAft>
              <a:buSzPts val="1400"/>
              <a:buNone/>
              <a:defRPr sz="3200" b="1" i="0" u="none" strike="noStrike" cap="none">
                <a:solidFill>
                  <a:srgbClr val="E50053"/>
                </a:solidFill>
                <a:latin typeface="Calibri"/>
                <a:ea typeface="Calibri"/>
                <a:cs typeface="Calibri"/>
                <a:sym typeface="Calibri"/>
              </a:defRPr>
            </a:lvl1pPr>
            <a:lvl2pPr marR="0" lvl="1"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2pPr>
            <a:lvl3pPr marR="0" lvl="2"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3pPr>
            <a:lvl4pPr marR="0" lvl="3"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4pPr>
            <a:lvl5pPr marR="0" lvl="4"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5pPr>
            <a:lvl6pPr marR="0" lvl="5"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6pPr>
            <a:lvl7pPr marR="0" lvl="6"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7pPr>
            <a:lvl8pPr marR="0" lvl="7"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8pPr>
            <a:lvl9pPr marR="0" lvl="8"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9pPr>
          </a:lstStyle>
          <a:p>
            <a:endParaRPr/>
          </a:p>
        </p:txBody>
      </p:sp>
      <p:sp>
        <p:nvSpPr>
          <p:cNvPr id="11" name="Google Shape;11;p19"/>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44000"/>
              </a:lnSpc>
              <a:spcBef>
                <a:spcPts val="0"/>
              </a:spcBef>
              <a:spcAft>
                <a:spcPts val="0"/>
              </a:spcAft>
              <a:buSzPts val="1400"/>
              <a:buNone/>
              <a:defRPr sz="2500" b="1" i="0" u="none" strike="noStrike" cap="none">
                <a:solidFill>
                  <a:schemeClr val="dk1"/>
                </a:solidFill>
                <a:latin typeface="Calibri"/>
                <a:ea typeface="Calibri"/>
                <a:cs typeface="Calibri"/>
                <a:sym typeface="Calibri"/>
              </a:defRPr>
            </a:lvl1pPr>
            <a:lvl2pPr marL="914400" marR="0" lvl="1"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2pPr>
            <a:lvl3pPr marL="1371600" marR="0" lvl="2"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3pPr>
            <a:lvl4pPr marL="1828800" marR="0" lvl="3"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4pPr>
            <a:lvl5pPr marL="2286000" marR="0" lvl="4"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5pPr>
            <a:lvl6pPr marL="2743200" marR="0" lvl="5"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6pPr>
            <a:lvl7pPr marL="3200400" marR="0" lvl="6"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7pPr>
            <a:lvl8pPr marL="3657600" marR="0" lvl="7"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8pPr>
            <a:lvl9pPr marL="4114800" marR="0" lvl="8"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255CAE"/>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000" b="0" i="0" u="none" strike="noStrike" cap="none">
                <a:solidFill>
                  <a:srgbClr val="255CAE"/>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255CAE"/>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255CAE"/>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255CAE"/>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255CAE"/>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255CAE"/>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255CAE"/>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255CAE"/>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cxnSp>
        <p:nvCxnSpPr>
          <p:cNvPr id="14" name="Google Shape;14;p19"/>
          <p:cNvCxnSpPr/>
          <p:nvPr/>
        </p:nvCxnSpPr>
        <p:spPr>
          <a:xfrm>
            <a:off x="438150" y="5891213"/>
            <a:ext cx="8259763" cy="0"/>
          </a:xfrm>
          <a:prstGeom prst="straightConnector1">
            <a:avLst/>
          </a:prstGeom>
          <a:noFill/>
          <a:ln w="15875" cap="flat" cmpd="sng">
            <a:solidFill>
              <a:schemeClr val="dk1"/>
            </a:solidFill>
            <a:prstDash val="solid"/>
            <a:round/>
            <a:headEnd type="none" w="med" len="med"/>
            <a:tailEnd type="none" w="med" len="med"/>
          </a:ln>
        </p:spPr>
      </p:cxnSp>
      <p:pic>
        <p:nvPicPr>
          <p:cNvPr id="15" name="Google Shape;15;p19" descr="mll_hor_rgb_72ppi"/>
          <p:cNvPicPr preferRelativeResize="0"/>
          <p:nvPr/>
        </p:nvPicPr>
        <p:blipFill rotWithShape="1">
          <a:blip r:embed="rId8">
            <a:alphaModFix/>
          </a:blip>
          <a:srcRect/>
          <a:stretch/>
        </p:blipFill>
        <p:spPr>
          <a:xfrm>
            <a:off x="242888" y="5902325"/>
            <a:ext cx="1951037" cy="885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marR="0" lvl="0" algn="l" rtl="0">
              <a:lnSpc>
                <a:spcPct val="115625"/>
              </a:lnSpc>
              <a:spcBef>
                <a:spcPts val="0"/>
              </a:spcBef>
              <a:spcAft>
                <a:spcPts val="0"/>
              </a:spcAft>
              <a:buSzPts val="1400"/>
              <a:buNone/>
              <a:defRPr sz="3200" b="1" i="0" u="none" strike="noStrike" cap="none">
                <a:solidFill>
                  <a:srgbClr val="E50053"/>
                </a:solidFill>
                <a:latin typeface="Calibri"/>
                <a:ea typeface="Calibri"/>
                <a:cs typeface="Calibri"/>
                <a:sym typeface="Calibri"/>
              </a:defRPr>
            </a:lvl1pPr>
            <a:lvl2pPr marR="0" lvl="1"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2pPr>
            <a:lvl3pPr marR="0" lvl="2"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3pPr>
            <a:lvl4pPr marR="0" lvl="3"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4pPr>
            <a:lvl5pPr marR="0" lvl="4"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5pPr>
            <a:lvl6pPr marR="0" lvl="5"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6pPr>
            <a:lvl7pPr marR="0" lvl="6"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7pPr>
            <a:lvl8pPr marR="0" lvl="7"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8pPr>
            <a:lvl9pPr marR="0" lvl="8"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9pPr>
          </a:lstStyle>
          <a:p>
            <a:endParaRPr/>
          </a:p>
        </p:txBody>
      </p:sp>
      <p:sp>
        <p:nvSpPr>
          <p:cNvPr id="50" name="Google Shape;50;p21"/>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44000"/>
              </a:lnSpc>
              <a:spcBef>
                <a:spcPts val="0"/>
              </a:spcBef>
              <a:spcAft>
                <a:spcPts val="0"/>
              </a:spcAft>
              <a:buSzPts val="1400"/>
              <a:buNone/>
              <a:defRPr sz="2500" b="1" i="0" u="none" strike="noStrike" cap="none">
                <a:solidFill>
                  <a:schemeClr val="dk1"/>
                </a:solidFill>
                <a:latin typeface="Calibri"/>
                <a:ea typeface="Calibri"/>
                <a:cs typeface="Calibri"/>
                <a:sym typeface="Calibri"/>
              </a:defRPr>
            </a:lvl1pPr>
            <a:lvl2pPr marL="914400" marR="0" lvl="1"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2pPr>
            <a:lvl3pPr marL="1371600" marR="0" lvl="2"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3pPr>
            <a:lvl4pPr marL="1828800" marR="0" lvl="3"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4pPr>
            <a:lvl5pPr marL="2286000" marR="0" lvl="4"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5pPr>
            <a:lvl6pPr marL="2743200" marR="0" lvl="5"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6pPr>
            <a:lvl7pPr marL="3200400" marR="0" lvl="6"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7pPr>
            <a:lvl8pPr marL="3657600" marR="0" lvl="7"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8pPr>
            <a:lvl9pPr marL="4114800" marR="0" lvl="8"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9pPr>
          </a:lstStyle>
          <a:p>
            <a:endParaRPr/>
          </a:p>
        </p:txBody>
      </p:sp>
      <p:sp>
        <p:nvSpPr>
          <p:cNvPr id="51" name="Google Shape;51;p2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255CAE"/>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2" name="Google Shape;52;p21"/>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000" b="0" i="0" u="none" strike="noStrike" cap="none">
                <a:solidFill>
                  <a:srgbClr val="255CAE"/>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255CAE"/>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255CAE"/>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255CAE"/>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255CAE"/>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255CAE"/>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255CAE"/>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255CAE"/>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cxnSp>
        <p:nvCxnSpPr>
          <p:cNvPr id="53" name="Google Shape;53;p21"/>
          <p:cNvCxnSpPr/>
          <p:nvPr/>
        </p:nvCxnSpPr>
        <p:spPr>
          <a:xfrm>
            <a:off x="438150" y="5891213"/>
            <a:ext cx="8259763" cy="0"/>
          </a:xfrm>
          <a:prstGeom prst="straightConnector1">
            <a:avLst/>
          </a:prstGeom>
          <a:noFill/>
          <a:ln w="15875" cap="flat" cmpd="sng">
            <a:solidFill>
              <a:schemeClr val="dk1"/>
            </a:solidFill>
            <a:prstDash val="solid"/>
            <a:round/>
            <a:headEnd type="none" w="med" len="med"/>
            <a:tailEnd type="none" w="med" len="med"/>
          </a:ln>
        </p:spPr>
      </p:cxnSp>
      <p:pic>
        <p:nvPicPr>
          <p:cNvPr id="54" name="Google Shape;54;p21" descr="mll_hor_rgb_72ppi"/>
          <p:cNvPicPr preferRelativeResize="0"/>
          <p:nvPr/>
        </p:nvPicPr>
        <p:blipFill rotWithShape="1">
          <a:blip r:embed="rId8">
            <a:alphaModFix/>
          </a:blip>
          <a:srcRect/>
          <a:stretch/>
        </p:blipFill>
        <p:spPr>
          <a:xfrm>
            <a:off x="242888" y="5902325"/>
            <a:ext cx="1951037" cy="885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798449" y="1747900"/>
            <a:ext cx="4284300" cy="212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fi-FI" sz="3200" b="1" dirty="0"/>
              <a:t>Lukumummit ja -vaarit kielen oppimisen tukena</a:t>
            </a:r>
            <a:br>
              <a:rPr lang="fi-FI" sz="3200" b="1" dirty="0"/>
            </a:br>
            <a:r>
              <a:rPr lang="fi-FI" sz="1800" b="1" dirty="0"/>
              <a:t>Lukumummien ja -vaarien jatkokoulutus S2-oppilaiden kanssa lukemiseen</a:t>
            </a:r>
            <a:endParaRPr dirty="0"/>
          </a:p>
        </p:txBody>
      </p:sp>
      <p:sp>
        <p:nvSpPr>
          <p:cNvPr id="165" name="Google Shape;165;p1"/>
          <p:cNvSpPr txBox="1">
            <a:spLocks noGrp="1"/>
          </p:cNvSpPr>
          <p:nvPr>
            <p:ph type="subTitle" idx="1"/>
          </p:nvPr>
        </p:nvSpPr>
        <p:spPr>
          <a:xfrm>
            <a:off x="855596" y="869346"/>
            <a:ext cx="4972050" cy="863600"/>
          </a:xfrm>
          <a:prstGeom prst="rect">
            <a:avLst/>
          </a:prstGeom>
          <a:noFill/>
          <a:ln>
            <a:noFill/>
          </a:ln>
        </p:spPr>
        <p:txBody>
          <a:bodyPr spcFirstLastPara="1" wrap="square" lIns="0" tIns="0" rIns="0" bIns="0" anchor="t" anchorCtr="0">
            <a:noAutofit/>
          </a:bodyPr>
          <a:lstStyle/>
          <a:p>
            <a:pPr marL="0" lvl="0" indent="0" algn="l" rtl="0">
              <a:lnSpc>
                <a:spcPct val="106250"/>
              </a:lnSpc>
              <a:spcBef>
                <a:spcPts val="0"/>
              </a:spcBef>
              <a:spcAft>
                <a:spcPts val="0"/>
              </a:spcAft>
              <a:buNone/>
            </a:pPr>
            <a:r>
              <a:rPr lang="fi-FI"/>
              <a:t>Lukumummien ja -vaarien perehdytys x.x.xxxx</a:t>
            </a:r>
            <a:endParaRPr/>
          </a:p>
        </p:txBody>
      </p:sp>
      <p:pic>
        <p:nvPicPr>
          <p:cNvPr id="166" name="Google Shape;166;p1"/>
          <p:cNvPicPr preferRelativeResize="0"/>
          <p:nvPr/>
        </p:nvPicPr>
        <p:blipFill rotWithShape="1">
          <a:blip r:embed="rId3">
            <a:alphaModFix/>
          </a:blip>
          <a:srcRect/>
          <a:stretch/>
        </p:blipFill>
        <p:spPr>
          <a:xfrm>
            <a:off x="5238260" y="1390388"/>
            <a:ext cx="3905740" cy="54676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946443" y="4620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Substantiivit: esineet ja asiat</a:t>
            </a:r>
            <a:endParaRPr/>
          </a:p>
        </p:txBody>
      </p:sp>
      <p:sp>
        <p:nvSpPr>
          <p:cNvPr id="233" name="Google Shape;233;p9"/>
          <p:cNvSpPr txBox="1">
            <a:spLocks noGrp="1"/>
          </p:cNvSpPr>
          <p:nvPr>
            <p:ph type="body" idx="1"/>
          </p:nvPr>
        </p:nvSpPr>
        <p:spPr>
          <a:xfrm>
            <a:off x="647700" y="1630460"/>
            <a:ext cx="8070460" cy="389255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500" b="1" i="0" u="none" strike="noStrike" kern="0" cap="none" spc="0" normalizeH="0" baseline="0" noProof="0" dirty="0">
                <a:ln>
                  <a:noFill/>
                </a:ln>
                <a:solidFill>
                  <a:prstClr val="black"/>
                </a:solidFill>
                <a:effectLst/>
                <a:uLnTx/>
                <a:uFillTx/>
                <a:latin typeface="Calibri"/>
                <a:ea typeface="+mn-ea"/>
                <a:cs typeface="+mn-cs"/>
              </a:rPr>
              <a:t>Jaottelu yläkäsite-alakäsite</a:t>
            </a: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Mihin ryhmään sana kuuluu? (esim. koira on eläin)</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Mitä muita eläimiä tiedät? (esim. kissa ja kenguru)</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500" b="1" i="0" u="none" strike="noStrike" kern="0" cap="none" spc="0" normalizeH="0" baseline="0" noProof="0" dirty="0">
                <a:ln>
                  <a:noFill/>
                </a:ln>
                <a:solidFill>
                  <a:prstClr val="black"/>
                </a:solidFill>
                <a:effectLst/>
                <a:uLnTx/>
                <a:uFillTx/>
                <a:latin typeface="Calibri"/>
                <a:ea typeface="+mn-ea"/>
                <a:cs typeface="+mn-cs"/>
              </a:rPr>
              <a:t>Sanahahmo</a:t>
            </a: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Mikä toinen sana tulee sanasta mieleen? (esim. sauva &gt; vauva tai maailmanpyörä &gt; maailma ja pyöreä). Saa olla hassujakin asioita!</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500" b="1" i="0" u="none" strike="noStrike" kern="0" cap="none" spc="0" normalizeH="0" baseline="0" noProof="0" dirty="0">
                <a:ln>
                  <a:noFill/>
                </a:ln>
                <a:solidFill>
                  <a:prstClr val="black"/>
                </a:solidFill>
                <a:effectLst/>
                <a:uLnTx/>
                <a:uFillTx/>
                <a:latin typeface="Calibri"/>
                <a:ea typeface="+mn-ea"/>
                <a:cs typeface="+mn-cs"/>
              </a:rPr>
              <a:t>Yhdyssanat</a:t>
            </a: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Mistä sanoista yhdyssana koostuu, mitä yksittäiset sanat tarkoittavat? (esim. tulitikku)</a:t>
            </a:r>
          </a:p>
          <a:p>
            <a:pPr marL="0" lvl="0" indent="0" algn="l" rtl="0">
              <a:lnSpc>
                <a:spcPct val="150000"/>
              </a:lnSpc>
              <a:spcBef>
                <a:spcPts val="0"/>
              </a:spcBef>
              <a:spcAft>
                <a:spcPts val="0"/>
              </a:spcAft>
              <a:buNone/>
            </a:pPr>
            <a:endParaRPr lang="fi-FI" sz="2400" dirty="0"/>
          </a:p>
        </p:txBody>
      </p:sp>
      <p:sp>
        <p:nvSpPr>
          <p:cNvPr id="234" name="Google Shape;234;p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1114855" y="575469"/>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Harjoitellaan!</a:t>
            </a:r>
            <a:endParaRPr/>
          </a:p>
        </p:txBody>
      </p:sp>
      <p:sp>
        <p:nvSpPr>
          <p:cNvPr id="240" name="Google Shape;240;p10"/>
          <p:cNvSpPr txBox="1">
            <a:spLocks noGrp="1"/>
          </p:cNvSpPr>
          <p:nvPr>
            <p:ph type="body" idx="2"/>
          </p:nvPr>
        </p:nvSpPr>
        <p:spPr>
          <a:xfrm>
            <a:off x="4207249" y="2017316"/>
            <a:ext cx="5173288" cy="3892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endParaRPr lang="fi-FI" sz="4000" dirty="0"/>
          </a:p>
          <a:p>
            <a:pPr marL="0" lvl="0" indent="0" algn="ctr" rtl="0">
              <a:lnSpc>
                <a:spcPct val="90000"/>
              </a:lnSpc>
              <a:spcBef>
                <a:spcPts val="0"/>
              </a:spcBef>
              <a:spcAft>
                <a:spcPts val="0"/>
              </a:spcAft>
              <a:buNone/>
            </a:pPr>
            <a:r>
              <a:rPr lang="fi-FI" sz="4000" dirty="0"/>
              <a:t>mukavuusalue</a:t>
            </a:r>
            <a:endParaRPr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luppoaika</a:t>
            </a:r>
            <a:endParaRPr dirty="0"/>
          </a:p>
        </p:txBody>
      </p:sp>
      <p:sp>
        <p:nvSpPr>
          <p:cNvPr id="241" name="Google Shape;241;p1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242" name="Google Shape;242;p10"/>
          <p:cNvPicPr preferRelativeResize="0">
            <a:picLocks noGrp="1"/>
          </p:cNvPicPr>
          <p:nvPr>
            <p:ph type="body" idx="1"/>
          </p:nvPr>
        </p:nvPicPr>
        <p:blipFill rotWithShape="1">
          <a:blip r:embed="rId3">
            <a:alphaModFix/>
          </a:blip>
          <a:srcRect/>
          <a:stretch/>
        </p:blipFill>
        <p:spPr>
          <a:xfrm>
            <a:off x="483602" y="2085585"/>
            <a:ext cx="4275723" cy="30539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title"/>
          </p:nvPr>
        </p:nvSpPr>
        <p:spPr>
          <a:xfrm>
            <a:off x="797445" y="81989"/>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dirty="0"/>
              <a:t>Verbit: tekemistä ja toimintaa</a:t>
            </a:r>
            <a:endParaRPr dirty="0"/>
          </a:p>
        </p:txBody>
      </p:sp>
      <p:sp>
        <p:nvSpPr>
          <p:cNvPr id="249" name="Google Shape;249;p11"/>
          <p:cNvSpPr txBox="1">
            <a:spLocks noGrp="1"/>
          </p:cNvSpPr>
          <p:nvPr>
            <p:ph type="body" idx="1"/>
          </p:nvPr>
        </p:nvSpPr>
        <p:spPr>
          <a:xfrm>
            <a:off x="701365" y="1005355"/>
            <a:ext cx="7985196"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fi-FI" sz="2400" b="0" dirty="0"/>
              <a:t>Mietitään aina ensin perusmuoto ja yksikön taivutukset! ”Menisimmeköhän?” -&gt; ”Tämä on mennä. Minä menen, sinä menet, hän menee”</a:t>
            </a:r>
          </a:p>
          <a:p>
            <a:pPr marL="0" lvl="0" indent="0" algn="l" rtl="0">
              <a:lnSpc>
                <a:spcPct val="100000"/>
              </a:lnSpc>
              <a:spcBef>
                <a:spcPts val="0"/>
              </a:spcBef>
              <a:spcAft>
                <a:spcPts val="0"/>
              </a:spcAft>
              <a:buNone/>
            </a:pPr>
            <a:endParaRPr kumimoji="0" lang="fi-FI" sz="2400" b="0" i="0" u="none" strike="noStrike" kern="0" cap="none" spc="0" normalizeH="0" baseline="0" noProof="0" dirty="0">
              <a:ln>
                <a:noFill/>
              </a:ln>
              <a:solidFill>
                <a:prstClr val="black"/>
              </a:solidFill>
              <a:effectLst/>
              <a:uLnTx/>
              <a:uFillTx/>
              <a:latin typeface="Calibri"/>
              <a:ea typeface="Abel" charset="0"/>
              <a:cs typeface="Abel" charset="0"/>
            </a:endParaRPr>
          </a:p>
          <a:p>
            <a:pPr marL="457200" marR="0" lvl="0" indent="-457200" algn="l" defTabSz="914400" rtl="0" eaLnBrk="1" fontAlgn="base" latinLnBrk="0" hangingPunct="1">
              <a:lnSpc>
                <a:spcPct val="100000"/>
              </a:lnSpc>
              <a:spcBef>
                <a:spcPct val="0"/>
              </a:spcBef>
              <a:spcAft>
                <a:spcPct val="0"/>
              </a:spcAft>
              <a:buClr>
                <a:prstClr val="black"/>
              </a:buClr>
              <a:buSzPct val="125000"/>
              <a:buFont typeface="Times" pitchFamily="-12" charset="0"/>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Pantomiimi</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Esitetään verbin kuvaamaa toimintaa. </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Tunnetila</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a:t>
            </a:r>
            <a:endParaRPr kumimoji="0" lang="fi-FI" sz="2400" b="0" i="0" u="none" strike="noStrike" kern="0" cap="none" spc="0" normalizeH="0" baseline="0" noProof="0" dirty="0">
              <a:ln>
                <a:noFill/>
              </a:ln>
              <a:solidFill>
                <a:prstClr val="black"/>
              </a:solidFill>
              <a:effectLst/>
              <a:uLnTx/>
              <a:uFillTx/>
              <a:latin typeface="Calibri"/>
              <a:ea typeface="Abel" charset="0"/>
              <a:cs typeface="Abel" charset="0"/>
              <a:sym typeface="Wingdings" panose="05000000000000000000" pitchFamily="2" charset="2"/>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Pohditaan yhdessä, millainen tunne verbin kuvaamaan tekemiseen liittyy.</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Yhteenkuuluvat</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a:t>
            </a: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asiat</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Kuka tai mikä voi tehdä verbin kuvaamaa asiaa tai mitä asialla tehdään?</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Esim. </a:t>
            </a:r>
            <a:r>
              <a:rPr kumimoji="0" lang="fi-FI" sz="2400" b="0" i="1" u="none" strike="noStrike" kern="0" cap="none" spc="0" normalizeH="0" baseline="0" noProof="0" dirty="0">
                <a:ln>
                  <a:noFill/>
                </a:ln>
                <a:solidFill>
                  <a:prstClr val="black"/>
                </a:solidFill>
                <a:effectLst/>
                <a:uLnTx/>
                <a:uFillTx/>
                <a:latin typeface="Calibri"/>
                <a:ea typeface="Abel" charset="0"/>
                <a:cs typeface="Abel" charset="0"/>
              </a:rPr>
              <a:t>kaataa</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_____ (oppija täydentää) tai </a:t>
            </a:r>
            <a:r>
              <a:rPr kumimoji="0" lang="fi-FI" sz="2400" b="0" i="1" u="none" strike="noStrike" kern="0" cap="none" spc="0" normalizeH="0" baseline="0" noProof="0" dirty="0">
                <a:ln>
                  <a:noFill/>
                </a:ln>
                <a:solidFill>
                  <a:prstClr val="black"/>
                </a:solidFill>
                <a:effectLst/>
                <a:uLnTx/>
                <a:uFillTx/>
                <a:latin typeface="Calibri"/>
                <a:ea typeface="Abel" charset="0"/>
                <a:cs typeface="Abel" charset="0"/>
              </a:rPr>
              <a:t>lukea </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_____</a:t>
            </a:r>
          </a:p>
          <a:p>
            <a:pPr marL="0" marR="0" lvl="0" indent="0" algn="l" defTabSz="914400" rtl="0" eaLnBrk="1" fontAlgn="base" latinLnBrk="0" hangingPunct="1">
              <a:lnSpc>
                <a:spcPts val="3600"/>
              </a:lnSpc>
              <a:spcBef>
                <a:spcPct val="0"/>
              </a:spcBef>
              <a:spcAft>
                <a:spcPct val="0"/>
              </a:spcAft>
              <a:buClr>
                <a:prstClr val="black"/>
              </a:buClr>
              <a:buSzPct val="125000"/>
              <a:buFont typeface="Times" pitchFamily="-12" charset="0"/>
              <a:buNone/>
              <a:tabLst/>
              <a:defRPr/>
            </a:pPr>
            <a:endParaRPr kumimoji="0" lang="fi-FI" sz="2400" b="0" i="0" u="none" strike="noStrike" kern="0" cap="none" spc="0" normalizeH="0" baseline="0" noProof="0" dirty="0">
              <a:ln>
                <a:noFill/>
              </a:ln>
              <a:solidFill>
                <a:prstClr val="black"/>
              </a:solidFill>
              <a:effectLst/>
              <a:uLnTx/>
              <a:uFillTx/>
              <a:latin typeface="Calibri"/>
              <a:ea typeface="+mn-ea"/>
              <a:cs typeface="+mn-cs"/>
            </a:endParaRPr>
          </a:p>
          <a:p>
            <a:pPr marL="0" lvl="0" indent="0" algn="l" rtl="0">
              <a:lnSpc>
                <a:spcPct val="150000"/>
              </a:lnSpc>
              <a:spcBef>
                <a:spcPts val="0"/>
              </a:spcBef>
              <a:spcAft>
                <a:spcPts val="0"/>
              </a:spcAft>
              <a:buNone/>
            </a:pPr>
            <a:endParaRPr sz="2400" dirty="0"/>
          </a:p>
        </p:txBody>
      </p:sp>
      <p:sp>
        <p:nvSpPr>
          <p:cNvPr id="250" name="Google Shape;250;p1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title"/>
          </p:nvPr>
        </p:nvSpPr>
        <p:spPr>
          <a:xfrm>
            <a:off x="972200" y="60060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Harjoitellaan!</a:t>
            </a:r>
            <a:endParaRPr/>
          </a:p>
        </p:txBody>
      </p:sp>
      <p:sp>
        <p:nvSpPr>
          <p:cNvPr id="256" name="Google Shape;256;p12"/>
          <p:cNvSpPr txBox="1">
            <a:spLocks noGrp="1"/>
          </p:cNvSpPr>
          <p:nvPr>
            <p:ph type="body" idx="2"/>
          </p:nvPr>
        </p:nvSpPr>
        <p:spPr>
          <a:xfrm>
            <a:off x="3970712" y="2029881"/>
            <a:ext cx="5173288" cy="3892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heristää</a:t>
            </a:r>
            <a:endParaRPr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kihistä</a:t>
            </a:r>
            <a:endParaRPr dirty="0"/>
          </a:p>
        </p:txBody>
      </p:sp>
      <p:sp>
        <p:nvSpPr>
          <p:cNvPr id="257" name="Google Shape;257;p1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258" name="Google Shape;258;p12"/>
          <p:cNvPicPr preferRelativeResize="0"/>
          <p:nvPr/>
        </p:nvPicPr>
        <p:blipFill rotWithShape="1">
          <a:blip r:embed="rId3">
            <a:alphaModFix/>
          </a:blip>
          <a:srcRect/>
          <a:stretch/>
        </p:blipFill>
        <p:spPr>
          <a:xfrm>
            <a:off x="601249" y="2129562"/>
            <a:ext cx="4283902" cy="30602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3"/>
          <p:cNvSpPr txBox="1">
            <a:spLocks noGrp="1"/>
          </p:cNvSpPr>
          <p:nvPr>
            <p:ph type="title"/>
          </p:nvPr>
        </p:nvSpPr>
        <p:spPr>
          <a:xfrm>
            <a:off x="946443" y="539731"/>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Adjektiivit: piirteitä ja ominaisuuksia</a:t>
            </a:r>
            <a:endParaRPr/>
          </a:p>
        </p:txBody>
      </p:sp>
      <p:sp>
        <p:nvSpPr>
          <p:cNvPr id="265" name="Google Shape;265;p13"/>
          <p:cNvSpPr txBox="1">
            <a:spLocks noGrp="1"/>
          </p:cNvSpPr>
          <p:nvPr>
            <p:ph type="body" idx="1"/>
          </p:nvPr>
        </p:nvSpPr>
        <p:spPr>
          <a:xfrm>
            <a:off x="945760" y="1599442"/>
            <a:ext cx="7772400" cy="389255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base" latinLnBrk="0" hangingPunct="1">
              <a:lnSpc>
                <a:spcPts val="36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Vastakohdat</a:t>
            </a:r>
          </a:p>
          <a:p>
            <a:pPr marL="723900" marR="0" lvl="1" indent="-457200" algn="l" defTabSz="914400"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Mietitään sanalle vastakohta ja mitä se tarkoittaa.</a:t>
            </a:r>
          </a:p>
          <a:p>
            <a:pPr marL="457200" marR="0" lvl="0" indent="-457200" algn="l" defTabSz="914400" rtl="0" eaLnBrk="1" fontAlgn="base" latinLnBrk="0" hangingPunct="1">
              <a:lnSpc>
                <a:spcPts val="36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Vertailu</a:t>
            </a:r>
            <a:endParaRPr kumimoji="0" lang="fi-FI" sz="2400" b="1" i="0" u="none" strike="noStrike" kern="0" cap="none" spc="0" normalizeH="0" baseline="0" noProof="0" dirty="0">
              <a:ln>
                <a:noFill/>
              </a:ln>
              <a:solidFill>
                <a:srgbClr val="FF0000"/>
              </a:solidFill>
              <a:effectLst/>
              <a:uLnTx/>
              <a:uFillTx/>
              <a:latin typeface="Calibri"/>
              <a:ea typeface="Abel" charset="0"/>
              <a:cs typeface="Abel" charset="0"/>
            </a:endParaRPr>
          </a:p>
          <a:p>
            <a:pPr marL="723900" marR="0" lvl="1" indent="-457200" algn="l" defTabSz="914400"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Taivutetaan sanaa vertailumuodoissa.</a:t>
            </a:r>
          </a:p>
          <a:p>
            <a:pPr marL="1265238" marR="0" lvl="3" indent="-457200" algn="l" defTabSz="808038"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Nopea-nopeampi-nopein</a:t>
            </a:r>
          </a:p>
          <a:p>
            <a:pPr marL="1265238" marR="0" lvl="3" indent="-457200" algn="l" defTabSz="808038"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Hervoton-hervottomampi-hervottomin</a:t>
            </a:r>
          </a:p>
          <a:p>
            <a:pPr marL="457200" marR="0" lvl="0" indent="-457200" algn="l" defTabSz="914400" rtl="0" eaLnBrk="1" fontAlgn="base" latinLnBrk="0" hangingPunct="1">
              <a:lnSpc>
                <a:spcPts val="36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Mielikuvaharjoitukset</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a:t>
            </a:r>
          </a:p>
          <a:p>
            <a:pPr marL="723900" marR="0" lvl="1" indent="-457200" algn="l" defTabSz="914400"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Suljetaan silmät ja mietitään, miltä kyseinen adjektiivi voisi tuntua.</a:t>
            </a:r>
          </a:p>
          <a:p>
            <a:pPr marL="0" marR="0" lvl="0" indent="0" algn="l" defTabSz="914400" rtl="0" eaLnBrk="1" fontAlgn="base" latinLnBrk="0" hangingPunct="1">
              <a:lnSpc>
                <a:spcPts val="3600"/>
              </a:lnSpc>
              <a:spcBef>
                <a:spcPct val="0"/>
              </a:spcBef>
              <a:spcAft>
                <a:spcPct val="0"/>
              </a:spcAft>
              <a:buClr>
                <a:prstClr val="black"/>
              </a:buClr>
              <a:buSzPct val="125000"/>
              <a:buFont typeface="Times" pitchFamily="-12" charset="0"/>
              <a:buNone/>
              <a:tabLst/>
              <a:defRPr/>
            </a:pP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0" lvl="0" indent="0" algn="l" rtl="0">
              <a:lnSpc>
                <a:spcPct val="150000"/>
              </a:lnSpc>
              <a:spcBef>
                <a:spcPts val="0"/>
              </a:spcBef>
              <a:spcAft>
                <a:spcPts val="0"/>
              </a:spcAft>
              <a:buNone/>
            </a:pPr>
            <a:endParaRPr lang="fi-FI" sz="2400" dirty="0"/>
          </a:p>
        </p:txBody>
      </p:sp>
      <p:sp>
        <p:nvSpPr>
          <p:cNvPr id="266" name="Google Shape;266;p1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Harjoitellaan!</a:t>
            </a:r>
            <a:endParaRPr/>
          </a:p>
        </p:txBody>
      </p:sp>
      <p:sp>
        <p:nvSpPr>
          <p:cNvPr id="272" name="Google Shape;272;p14"/>
          <p:cNvSpPr txBox="1">
            <a:spLocks noGrp="1"/>
          </p:cNvSpPr>
          <p:nvPr>
            <p:ph type="body" idx="2"/>
          </p:nvPr>
        </p:nvSpPr>
        <p:spPr>
          <a:xfrm>
            <a:off x="4094537" y="1819800"/>
            <a:ext cx="5173288" cy="3892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rutikuiva</a:t>
            </a:r>
            <a:endParaRPr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läpimätä</a:t>
            </a:r>
            <a:endParaRPr dirty="0"/>
          </a:p>
        </p:txBody>
      </p:sp>
      <p:sp>
        <p:nvSpPr>
          <p:cNvPr id="273" name="Google Shape;273;p1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rgbClr val="000000"/>
              </a:solidFill>
              <a:latin typeface="Arial"/>
              <a:ea typeface="Arial"/>
              <a:cs typeface="Arial"/>
              <a:sym typeface="Arial"/>
            </a:endParaRPr>
          </a:p>
        </p:txBody>
      </p:sp>
      <p:pic>
        <p:nvPicPr>
          <p:cNvPr id="274" name="Google Shape;274;p14"/>
          <p:cNvPicPr preferRelativeResize="0">
            <a:picLocks noGrp="1"/>
          </p:cNvPicPr>
          <p:nvPr>
            <p:ph type="body" idx="1"/>
          </p:nvPr>
        </p:nvPicPr>
        <p:blipFill rotWithShape="1">
          <a:blip r:embed="rId3">
            <a:alphaModFix/>
          </a:blip>
          <a:srcRect/>
          <a:stretch/>
        </p:blipFill>
        <p:spPr>
          <a:xfrm>
            <a:off x="312593" y="1978496"/>
            <a:ext cx="4434771" cy="31676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Tärkeintä on…</a:t>
            </a:r>
            <a:endParaRPr/>
          </a:p>
        </p:txBody>
      </p:sp>
      <p:sp>
        <p:nvSpPr>
          <p:cNvPr id="280" name="Google Shape;280;p15"/>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ctr" rtl="0">
              <a:lnSpc>
                <a:spcPct val="144000"/>
              </a:lnSpc>
              <a:spcBef>
                <a:spcPts val="0"/>
              </a:spcBef>
              <a:spcAft>
                <a:spcPts val="0"/>
              </a:spcAft>
              <a:buNone/>
            </a:pPr>
            <a:r>
              <a:rPr lang="fi-FI" sz="3600" dirty="0"/>
              <a:t>Saada lapsi puhumaan ja ajattelemaan!</a:t>
            </a:r>
            <a:endParaRPr sz="3600" dirty="0"/>
          </a:p>
          <a:p>
            <a:pPr marL="0" lvl="0" indent="0" algn="ctr" rtl="0">
              <a:lnSpc>
                <a:spcPct val="144000"/>
              </a:lnSpc>
              <a:spcBef>
                <a:spcPts val="0"/>
              </a:spcBef>
              <a:spcAft>
                <a:spcPts val="0"/>
              </a:spcAft>
              <a:buNone/>
            </a:pPr>
            <a:endParaRPr dirty="0"/>
          </a:p>
          <a:p>
            <a:pPr marL="0" lvl="0" indent="0" algn="ctr" rtl="0">
              <a:lnSpc>
                <a:spcPct val="144000"/>
              </a:lnSpc>
              <a:spcBef>
                <a:spcPts val="0"/>
              </a:spcBef>
              <a:spcAft>
                <a:spcPts val="0"/>
              </a:spcAft>
              <a:buNone/>
            </a:pPr>
            <a:endParaRPr dirty="0"/>
          </a:p>
          <a:p>
            <a:pPr marL="0" lvl="0" indent="0" algn="ctr" rtl="0">
              <a:lnSpc>
                <a:spcPct val="144000"/>
              </a:lnSpc>
              <a:spcBef>
                <a:spcPts val="0"/>
              </a:spcBef>
              <a:spcAft>
                <a:spcPts val="0"/>
              </a:spcAft>
              <a:buNone/>
            </a:pPr>
            <a:endParaRPr dirty="0"/>
          </a:p>
          <a:p>
            <a:pPr marL="0" lvl="0" indent="0" algn="ctr" rtl="0">
              <a:lnSpc>
                <a:spcPct val="144000"/>
              </a:lnSpc>
              <a:spcBef>
                <a:spcPts val="0"/>
              </a:spcBef>
              <a:spcAft>
                <a:spcPts val="0"/>
              </a:spcAft>
              <a:buNone/>
            </a:pPr>
            <a:r>
              <a:rPr lang="fi-FI" sz="3600" dirty="0"/>
              <a:t>Paljon keskustelua!</a:t>
            </a:r>
            <a:endParaRPr sz="3600" dirty="0"/>
          </a:p>
        </p:txBody>
      </p:sp>
      <p:sp>
        <p:nvSpPr>
          <p:cNvPr id="281" name="Google Shape;281;p1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grpSp>
        <p:nvGrpSpPr>
          <p:cNvPr id="282" name="Google Shape;282;p15"/>
          <p:cNvGrpSpPr/>
          <p:nvPr/>
        </p:nvGrpSpPr>
        <p:grpSpPr>
          <a:xfrm>
            <a:off x="0" y="3265406"/>
            <a:ext cx="9078061" cy="401608"/>
            <a:chOff x="78304" y="1400157"/>
            <a:chExt cx="12104081" cy="535477"/>
          </a:xfrm>
        </p:grpSpPr>
        <p:grpSp>
          <p:nvGrpSpPr>
            <p:cNvPr id="283" name="Google Shape;283;p15"/>
            <p:cNvGrpSpPr/>
            <p:nvPr/>
          </p:nvGrpSpPr>
          <p:grpSpPr>
            <a:xfrm>
              <a:off x="78304" y="1400157"/>
              <a:ext cx="12104081" cy="535477"/>
              <a:chOff x="78304" y="1400157"/>
              <a:chExt cx="12104081" cy="535477"/>
            </a:xfrm>
          </p:grpSpPr>
          <p:pic>
            <p:nvPicPr>
              <p:cNvPr id="284" name="Google Shape;284;p15"/>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5" name="Google Shape;285;p15"/>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6" name="Google Shape;286;p15"/>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7" name="Google Shape;287;p15"/>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8" name="Google Shape;288;p15"/>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9" name="Google Shape;289;p15"/>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90" name="Google Shape;290;p15"/>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91" name="Google Shape;291;p15"/>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2" name="Google Shape;292;p15"/>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3" name="Google Shape;293;p15"/>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4" name="Google Shape;294;p15"/>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5" name="Google Shape;295;p15"/>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6" name="Google Shape;296;p15"/>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7" name="Google Shape;297;p15"/>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8" name="Google Shape;298;p15"/>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9" name="Google Shape;299;p15"/>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300" name="Google Shape;300;p15"/>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301" name="Google Shape;301;p15"/>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2" name="Google Shape;302;p15"/>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3" name="Google Shape;303;p15"/>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4" name="Google Shape;304;p15"/>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5" name="Google Shape;305;p15"/>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6" name="Google Shape;306;p15"/>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txBox="1">
            <a:spLocks noGrp="1"/>
          </p:cNvSpPr>
          <p:nvPr>
            <p:ph type="title"/>
          </p:nvPr>
        </p:nvSpPr>
        <p:spPr>
          <a:xfrm>
            <a:off x="946443" y="6271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Lisätietoja</a:t>
            </a:r>
            <a:endParaRPr/>
          </a:p>
        </p:txBody>
      </p:sp>
      <p:sp>
        <p:nvSpPr>
          <p:cNvPr id="312" name="Google Shape;312;p16"/>
          <p:cNvSpPr txBox="1">
            <a:spLocks noGrp="1"/>
          </p:cNvSpPr>
          <p:nvPr>
            <p:ph type="body" idx="1"/>
          </p:nvPr>
        </p:nvSpPr>
        <p:spPr>
          <a:xfrm>
            <a:off x="945760" y="17828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44000"/>
              </a:lnSpc>
              <a:spcBef>
                <a:spcPts val="0"/>
              </a:spcBef>
              <a:spcAft>
                <a:spcPts val="0"/>
              </a:spcAft>
              <a:buNone/>
            </a:pPr>
            <a:r>
              <a:rPr lang="fi-FI"/>
              <a:t>Nettisivut: </a:t>
            </a:r>
            <a:r>
              <a:rPr lang="fi-FI" b="0"/>
              <a:t>www.lukumummitjavaarit.fi</a:t>
            </a:r>
            <a:endParaRPr b="0"/>
          </a:p>
          <a:p>
            <a:pPr marL="0" lvl="0" indent="0" algn="l" rtl="0">
              <a:lnSpc>
                <a:spcPct val="144000"/>
              </a:lnSpc>
              <a:spcBef>
                <a:spcPts val="0"/>
              </a:spcBef>
              <a:spcAft>
                <a:spcPts val="0"/>
              </a:spcAft>
              <a:buNone/>
            </a:pPr>
            <a:endParaRPr/>
          </a:p>
          <a:p>
            <a:pPr marL="0" lvl="0" indent="0" algn="l" rtl="0">
              <a:lnSpc>
                <a:spcPct val="144000"/>
              </a:lnSpc>
              <a:spcBef>
                <a:spcPts val="0"/>
              </a:spcBef>
              <a:spcAft>
                <a:spcPts val="0"/>
              </a:spcAft>
              <a:buNone/>
            </a:pPr>
            <a:r>
              <a:rPr lang="fi-FI"/>
              <a:t>Facebook-sivut: </a:t>
            </a:r>
            <a:r>
              <a:rPr lang="fi-FI" b="0"/>
              <a:t>https://www.facebook.com/lukumummitjavaarit/</a:t>
            </a:r>
            <a:endParaRPr/>
          </a:p>
          <a:p>
            <a:pPr marL="0" lvl="0" indent="0" algn="l" rtl="0">
              <a:lnSpc>
                <a:spcPct val="144000"/>
              </a:lnSpc>
              <a:spcBef>
                <a:spcPts val="0"/>
              </a:spcBef>
              <a:spcAft>
                <a:spcPts val="0"/>
              </a:spcAft>
              <a:buNone/>
            </a:pPr>
            <a:endParaRPr/>
          </a:p>
          <a:p>
            <a:pPr marL="0" lvl="0" indent="0" algn="l" rtl="0">
              <a:lnSpc>
                <a:spcPct val="144000"/>
              </a:lnSpc>
              <a:spcBef>
                <a:spcPts val="0"/>
              </a:spcBef>
              <a:spcAft>
                <a:spcPts val="0"/>
              </a:spcAft>
              <a:buNone/>
            </a:pPr>
            <a:endParaRPr/>
          </a:p>
          <a:p>
            <a:pPr marL="0" lvl="0" indent="0" algn="l" rtl="0">
              <a:lnSpc>
                <a:spcPct val="144000"/>
              </a:lnSpc>
              <a:spcBef>
                <a:spcPts val="0"/>
              </a:spcBef>
              <a:spcAft>
                <a:spcPts val="0"/>
              </a:spcAft>
              <a:buNone/>
            </a:pPr>
            <a:endParaRPr/>
          </a:p>
        </p:txBody>
      </p:sp>
      <p:sp>
        <p:nvSpPr>
          <p:cNvPr id="313" name="Google Shape;313;p1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txBox="1">
            <a:spLocks noGrp="1"/>
          </p:cNvSpPr>
          <p:nvPr>
            <p:ph type="title"/>
          </p:nvPr>
        </p:nvSpPr>
        <p:spPr>
          <a:xfrm>
            <a:off x="946443" y="2334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Mitä jäi mieleen? Kysyttävää? Ajatuksia?</a:t>
            </a:r>
            <a:endParaRPr/>
          </a:p>
        </p:txBody>
      </p:sp>
      <p:sp>
        <p:nvSpPr>
          <p:cNvPr id="325" name="Google Shape;325;p1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326" name="Google Shape;326;p17"/>
          <p:cNvPicPr preferRelativeResize="0"/>
          <p:nvPr/>
        </p:nvPicPr>
        <p:blipFill rotWithShape="1">
          <a:blip r:embed="rId3">
            <a:alphaModFix/>
          </a:blip>
          <a:srcRect/>
          <a:stretch/>
        </p:blipFill>
        <p:spPr>
          <a:xfrm>
            <a:off x="732620" y="1240077"/>
            <a:ext cx="7435777" cy="41833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8"/>
          <p:cNvSpPr txBox="1">
            <a:spLocks noGrp="1"/>
          </p:cNvSpPr>
          <p:nvPr>
            <p:ph type="title"/>
          </p:nvPr>
        </p:nvSpPr>
        <p:spPr>
          <a:xfrm>
            <a:off x="1475656" y="2622595"/>
            <a:ext cx="6592663" cy="1416005"/>
          </a:xfrm>
          <a:prstGeom prst="rect">
            <a:avLst/>
          </a:prstGeom>
          <a:noFill/>
          <a:ln>
            <a:noFill/>
          </a:ln>
        </p:spPr>
        <p:txBody>
          <a:bodyPr spcFirstLastPara="1" wrap="square" lIns="91425" tIns="45700" rIns="91425" bIns="45700" anchor="ctr" anchorCtr="0">
            <a:noAutofit/>
          </a:bodyPr>
          <a:lstStyle/>
          <a:p>
            <a:pPr marL="0" lvl="0" indent="0" algn="ctr" rtl="0">
              <a:lnSpc>
                <a:spcPct val="115625"/>
              </a:lnSpc>
              <a:spcBef>
                <a:spcPts val="0"/>
              </a:spcBef>
              <a:spcAft>
                <a:spcPts val="0"/>
              </a:spcAft>
              <a:buNone/>
            </a:pPr>
            <a:r>
              <a:rPr lang="fi-FI"/>
              <a:t>Kiitos!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sp>
        <p:nvSpPr>
          <p:cNvPr id="172" name="Google Shape;172;p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173" name="Google Shape;173;p2"/>
          <p:cNvPicPr preferRelativeResize="0">
            <a:picLocks noGrp="1"/>
          </p:cNvPicPr>
          <p:nvPr>
            <p:ph type="body" idx="1"/>
          </p:nvPr>
        </p:nvPicPr>
        <p:blipFill rotWithShape="1">
          <a:blip r:embed="rId3">
            <a:alphaModFix/>
          </a:blip>
          <a:srcRect/>
          <a:stretch/>
        </p:blipFill>
        <p:spPr>
          <a:xfrm>
            <a:off x="465391" y="1542211"/>
            <a:ext cx="8136302" cy="42599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dirty="0"/>
              <a:t>Vieraskieliset oppilaat</a:t>
            </a:r>
            <a:endParaRPr dirty="0">
              <a:highlight>
                <a:srgbClr val="FFFF00"/>
              </a:highlight>
            </a:endParaRPr>
          </a:p>
        </p:txBody>
      </p:sp>
      <p:sp>
        <p:nvSpPr>
          <p:cNvPr id="180" name="Google Shape;180;p3"/>
          <p:cNvSpPr txBox="1">
            <a:spLocks noGrp="1"/>
          </p:cNvSpPr>
          <p:nvPr>
            <p:ph type="body" idx="1"/>
          </p:nvPr>
        </p:nvSpPr>
        <p:spPr>
          <a:xfrm>
            <a:off x="946443" y="1755970"/>
            <a:ext cx="7772400" cy="3892550"/>
          </a:xfrm>
          <a:prstGeom prst="rect">
            <a:avLst/>
          </a:prstGeom>
          <a:noFill/>
          <a:ln>
            <a:noFill/>
          </a:ln>
        </p:spPr>
        <p:txBody>
          <a:bodyPr spcFirstLastPara="1" wrap="square" lIns="91425" tIns="45700" rIns="91425" bIns="45700" anchor="t" anchorCtr="0">
            <a:noAutofit/>
          </a:bodyPr>
          <a:lstStyle/>
          <a:p>
            <a:pPr marL="0" indent="0">
              <a:lnSpc>
                <a:spcPct val="100000"/>
              </a:lnSpc>
            </a:pPr>
            <a:r>
              <a:rPr lang="fi-FI" sz="2400" b="0" dirty="0"/>
              <a:t>Suomessa asuu yli 400 000 vieraskielistä ihmistä eli henkilöä, joiden äidinkieli on jokin muu kuin suomi, ruotsi tai saame.</a:t>
            </a:r>
          </a:p>
          <a:p>
            <a:pPr marL="342900" indent="-342900">
              <a:lnSpc>
                <a:spcPct val="100000"/>
              </a:lnSpc>
              <a:buFont typeface="Arial" panose="020B0604020202020204" pitchFamily="34" charset="0"/>
              <a:buChar char="•"/>
            </a:pPr>
            <a:r>
              <a:rPr lang="fi-FI" sz="2400" b="0" dirty="0">
                <a:ea typeface="Abel" charset="0"/>
                <a:cs typeface="Abel" charset="0"/>
              </a:rPr>
              <a:t>Oman äidinkielen opetusta annetaan Suomen kouluissa yli 50 eri kielessä. </a:t>
            </a:r>
          </a:p>
          <a:p>
            <a:pPr marL="342900" indent="-342900">
              <a:lnSpc>
                <a:spcPct val="100000"/>
              </a:lnSpc>
              <a:buFont typeface="Arial" panose="020B0604020202020204" pitchFamily="34" charset="0"/>
              <a:buChar char="•"/>
            </a:pPr>
            <a:r>
              <a:rPr lang="fi-FI" sz="2400" b="0" dirty="0">
                <a:ea typeface="Abel" charset="0"/>
                <a:cs typeface="Abel" charset="0"/>
              </a:rPr>
              <a:t>Pisa-tutkimuksessa maahanmuuttajaoppilaat pärjäsivät muuta väestöä heikommin erityisesti lukemisessa, kirjoittamisessa sekä matematiikassa.</a:t>
            </a:r>
          </a:p>
          <a:p>
            <a:pPr marL="342900" indent="-342900">
              <a:lnSpc>
                <a:spcPct val="100000"/>
              </a:lnSpc>
              <a:buFont typeface="Arial" panose="020B0604020202020204" pitchFamily="34" charset="0"/>
              <a:buChar char="•"/>
            </a:pPr>
            <a:r>
              <a:rPr lang="fi-FI" sz="2400" b="0" dirty="0">
                <a:ea typeface="Abel" charset="0"/>
                <a:cs typeface="Abel" charset="0"/>
              </a:rPr>
              <a:t>Tilastojen mukaan lähes jokaisessa koululuokassa on vieraskielisiä oppilaita.</a:t>
            </a:r>
          </a:p>
          <a:p>
            <a:pPr marL="342900" indent="-342900">
              <a:lnSpc>
                <a:spcPct val="100000"/>
              </a:lnSpc>
              <a:buFont typeface="Arial" panose="020B0604020202020204" pitchFamily="34" charset="0"/>
              <a:buChar char="•"/>
            </a:pPr>
            <a:r>
              <a:rPr lang="fi-FI" sz="2400" b="0" dirty="0">
                <a:ea typeface="Abel" charset="0"/>
                <a:cs typeface="Abel" charset="0"/>
              </a:rPr>
              <a:t>Tilanne on varsin uusi, ja oppilaat eivät usein saa riittävästi tukea.</a:t>
            </a:r>
          </a:p>
          <a:p>
            <a:pPr marL="0" lvl="0" indent="0" algn="l" rtl="0">
              <a:lnSpc>
                <a:spcPct val="150000"/>
              </a:lnSpc>
              <a:spcBef>
                <a:spcPts val="0"/>
              </a:spcBef>
              <a:buNone/>
            </a:pPr>
            <a:endParaRPr sz="2400" b="0" dirty="0"/>
          </a:p>
        </p:txBody>
      </p:sp>
      <p:sp>
        <p:nvSpPr>
          <p:cNvPr id="181" name="Google Shape;181;p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Sanavaraston kasvun tukeminen</a:t>
            </a:r>
            <a:endParaRPr/>
          </a:p>
        </p:txBody>
      </p:sp>
      <p:sp>
        <p:nvSpPr>
          <p:cNvPr id="188" name="Google Shape;188;p4"/>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fi-FI" sz="2800" b="0" dirty="0"/>
              <a:t>Sanasto on tärkein yksittäinen tekijä toisella kielellä opiskeltavissa oppiaineissa menestymiselle: mitä laajempi sanavarasto oppilaalla on, sitä paremmin hän tekstejä ymmärtää!</a:t>
            </a:r>
            <a:endParaRPr sz="2800" dirty="0"/>
          </a:p>
          <a:p>
            <a:pPr marL="342900" lvl="0" indent="-342900" algn="l" rtl="0">
              <a:lnSpc>
                <a:spcPct val="100000"/>
              </a:lnSpc>
              <a:spcBef>
                <a:spcPts val="0"/>
              </a:spcBef>
              <a:spcAft>
                <a:spcPts val="600"/>
              </a:spcAft>
              <a:buSzPts val="3000"/>
              <a:buFont typeface="Arial"/>
              <a:buChar char="•"/>
            </a:pPr>
            <a:r>
              <a:rPr lang="fi-FI" sz="2800" b="0" dirty="0"/>
              <a:t>Sanaston kasvattaminen on käytännössä uusiin sanoihin tutustumista ja niiden käytön vakiinnuttamista eli jo opitun vahvistamista. </a:t>
            </a:r>
            <a:endParaRPr sz="2800" dirty="0"/>
          </a:p>
        </p:txBody>
      </p:sp>
      <p:sp>
        <p:nvSpPr>
          <p:cNvPr id="189" name="Google Shape;189;p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lh6.googleusercontent.com/qJ2sXW57xCXyvJXd6qCqSwVoviT2Q_xGHkcK8Hn-IQDIWMUaTezGHOcoOnr_OW1VqD3OnmGMKdAP3er8gsqud0k-5OYGHf4ZOqoY82jqFwZ2jln2Zz1BYFOnYn2o1dMgUJHB_RfGjSI">
            <a:extLst>
              <a:ext uri="{FF2B5EF4-FFF2-40B4-BE49-F238E27FC236}">
                <a16:creationId xmlns:a16="http://schemas.microsoft.com/office/drawing/2014/main" id="{E7ACB6A9-4913-1239-5EA2-A38DB7B53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32" y="163774"/>
            <a:ext cx="8323335" cy="58821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4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dirty="0"/>
              <a:t>Mitä ns. sanan osaaminen tarkoittaa?</a:t>
            </a:r>
            <a:endParaRPr dirty="0">
              <a:highlight>
                <a:srgbClr val="FFFF00"/>
              </a:highlight>
            </a:endParaRPr>
          </a:p>
        </p:txBody>
      </p:sp>
      <p:sp>
        <p:nvSpPr>
          <p:cNvPr id="202" name="Google Shape;202;p5"/>
          <p:cNvSpPr txBox="1">
            <a:spLocks noGrp="1"/>
          </p:cNvSpPr>
          <p:nvPr>
            <p:ph type="body" idx="1"/>
          </p:nvPr>
        </p:nvSpPr>
        <p:spPr>
          <a:xfrm>
            <a:off x="946443" y="1597122"/>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buSzPts val="3000"/>
            </a:pPr>
            <a:r>
              <a:rPr lang="fi-FI" sz="2800" b="0" dirty="0"/>
              <a:t>Sanan osaamiseen liittyy monia puolia, esim.:</a:t>
            </a:r>
          </a:p>
          <a:p>
            <a:pPr marL="342900" lvl="0" indent="-342900" algn="l" rtl="0">
              <a:lnSpc>
                <a:spcPct val="100000"/>
              </a:lnSpc>
              <a:spcBef>
                <a:spcPts val="0"/>
              </a:spcBef>
              <a:buSzPts val="3000"/>
              <a:buFont typeface="Arial"/>
              <a:buChar char="•"/>
            </a:pPr>
            <a:r>
              <a:rPr lang="fi-FI" sz="2800" b="0" dirty="0"/>
              <a:t>sanan merkityksen tietäminen tietyssä yhteydessä</a:t>
            </a:r>
          </a:p>
          <a:p>
            <a:pPr marL="342900" lvl="0" indent="-342900" algn="l" rtl="0">
              <a:lnSpc>
                <a:spcPct val="100000"/>
              </a:lnSpc>
              <a:spcBef>
                <a:spcPts val="0"/>
              </a:spcBef>
              <a:buSzPts val="3000"/>
              <a:buFont typeface="Arial"/>
              <a:buChar char="•"/>
            </a:pPr>
            <a:r>
              <a:rPr lang="fi-FI" sz="2800" b="0" dirty="0"/>
              <a:t>sanan taivuttaminen oikein</a:t>
            </a:r>
          </a:p>
          <a:p>
            <a:pPr marL="342900" lvl="0" indent="-342900" algn="l" rtl="0">
              <a:lnSpc>
                <a:spcPct val="100000"/>
              </a:lnSpc>
              <a:spcBef>
                <a:spcPts val="0"/>
              </a:spcBef>
              <a:buSzPts val="3000"/>
              <a:buFont typeface="Arial"/>
              <a:buChar char="•"/>
            </a:pPr>
            <a:r>
              <a:rPr lang="fi-FI" sz="2800" b="0" dirty="0"/>
              <a:t>sanan ääntäminen oikein</a:t>
            </a:r>
          </a:p>
          <a:p>
            <a:pPr marL="342900" lvl="0" indent="-342900" algn="l" rtl="0">
              <a:lnSpc>
                <a:spcPct val="100000"/>
              </a:lnSpc>
              <a:spcBef>
                <a:spcPts val="0"/>
              </a:spcBef>
              <a:buSzPts val="3000"/>
              <a:buFont typeface="Arial"/>
              <a:buChar char="•"/>
            </a:pPr>
            <a:r>
              <a:rPr lang="fi-FI" sz="2800" b="0" dirty="0"/>
              <a:t>sanan käyttöön liittyvien tyyliseikkojen tietäminen. </a:t>
            </a:r>
          </a:p>
          <a:p>
            <a:pPr marL="0" lvl="0" indent="0" algn="l" rtl="0">
              <a:lnSpc>
                <a:spcPct val="100000"/>
              </a:lnSpc>
              <a:spcBef>
                <a:spcPts val="0"/>
              </a:spcBef>
              <a:buNone/>
            </a:pPr>
            <a:endParaRPr sz="2800" b="0" dirty="0"/>
          </a:p>
          <a:p>
            <a:pPr marL="0" lvl="0" indent="0" algn="l" rtl="0">
              <a:lnSpc>
                <a:spcPct val="100000"/>
              </a:lnSpc>
              <a:spcBef>
                <a:spcPts val="0"/>
              </a:spcBef>
              <a:buNone/>
            </a:pPr>
            <a:r>
              <a:rPr lang="fi-FI" sz="2800" b="0" dirty="0"/>
              <a:t>Sanan osaamisessa on asteita, kyseessä ei joko–tai!</a:t>
            </a:r>
            <a:endParaRPr sz="2800" dirty="0"/>
          </a:p>
          <a:p>
            <a:pPr marL="0" lvl="0" indent="0" algn="l" rtl="0">
              <a:lnSpc>
                <a:spcPct val="144000"/>
              </a:lnSpc>
              <a:spcBef>
                <a:spcPts val="0"/>
              </a:spcBef>
              <a:buNone/>
            </a:pPr>
            <a:endParaRPr dirty="0"/>
          </a:p>
        </p:txBody>
      </p:sp>
      <p:sp>
        <p:nvSpPr>
          <p:cNvPr id="203" name="Google Shape;203;p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title"/>
          </p:nvPr>
        </p:nvSpPr>
        <p:spPr>
          <a:xfrm>
            <a:off x="946443" y="525262"/>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Sanan opettaminen kirjallisuuden avulla</a:t>
            </a:r>
            <a:endParaRPr/>
          </a:p>
        </p:txBody>
      </p:sp>
      <p:sp>
        <p:nvSpPr>
          <p:cNvPr id="210" name="Google Shape;210;p6"/>
          <p:cNvSpPr txBox="1">
            <a:spLocks noGrp="1"/>
          </p:cNvSpPr>
          <p:nvPr>
            <p:ph type="body" idx="1"/>
          </p:nvPr>
        </p:nvSpPr>
        <p:spPr>
          <a:xfrm>
            <a:off x="818760" y="1623663"/>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fi-FI" sz="2400" b="0" dirty="0"/>
              <a:t>Oppiminen on tehokkainta, jos sanasto koskee oppijan arkea tai elinympäristöä.</a:t>
            </a:r>
            <a:endParaRPr sz="2400" dirty="0"/>
          </a:p>
          <a:p>
            <a:pPr marL="342900" lvl="0" indent="-342900" algn="l" rtl="0">
              <a:lnSpc>
                <a:spcPct val="100000"/>
              </a:lnSpc>
              <a:spcBef>
                <a:spcPts val="0"/>
              </a:spcBef>
              <a:spcAft>
                <a:spcPts val="600"/>
              </a:spcAft>
              <a:buSzPts val="3000"/>
              <a:buFont typeface="Arial"/>
              <a:buChar char="•"/>
            </a:pPr>
            <a:r>
              <a:rPr lang="fi-FI" sz="2400" b="0" dirty="0"/>
              <a:t>Tärkeää on oppia myös tavallisten sanojen muodostamia sanayhdistelmiä (esim. </a:t>
            </a:r>
            <a:r>
              <a:rPr lang="fi-FI" sz="2400" b="0" i="1" dirty="0"/>
              <a:t>koiranilma</a:t>
            </a:r>
            <a:r>
              <a:rPr lang="fi-FI" sz="2400" b="0" dirty="0"/>
              <a:t>,</a:t>
            </a:r>
            <a:r>
              <a:rPr lang="fi-FI" sz="2400" b="0" i="1" dirty="0"/>
              <a:t> mennä itseensä</a:t>
            </a:r>
            <a:r>
              <a:rPr lang="fi-FI" sz="2400" b="0" dirty="0"/>
              <a:t>).</a:t>
            </a:r>
            <a:endParaRPr sz="2400" dirty="0"/>
          </a:p>
          <a:p>
            <a:pPr marL="342900" lvl="0" indent="-342900" algn="l" rtl="0">
              <a:lnSpc>
                <a:spcPct val="100000"/>
              </a:lnSpc>
              <a:spcBef>
                <a:spcPts val="0"/>
              </a:spcBef>
              <a:spcAft>
                <a:spcPts val="600"/>
              </a:spcAft>
              <a:buSzPts val="3000"/>
              <a:buFont typeface="Arial"/>
              <a:buChar char="•"/>
            </a:pPr>
            <a:r>
              <a:rPr lang="fi-FI" sz="2400" b="0" dirty="0"/>
              <a:t>Ääneen lukemisen avulla opitaan kielen ääntämistä, puhemelodiaa eli intonaatiota, puheen rytmiä ja luontevaa painotusta.</a:t>
            </a:r>
            <a:endParaRPr sz="2400" dirty="0"/>
          </a:p>
          <a:p>
            <a:pPr marL="342900" lvl="0" indent="-342900" algn="l" rtl="0">
              <a:lnSpc>
                <a:spcPct val="100000"/>
              </a:lnSpc>
              <a:spcBef>
                <a:spcPts val="0"/>
              </a:spcBef>
              <a:spcAft>
                <a:spcPts val="600"/>
              </a:spcAft>
              <a:buSzPts val="3000"/>
              <a:buFont typeface="Arial"/>
              <a:buChar char="•"/>
            </a:pPr>
            <a:r>
              <a:rPr lang="fi-FI" sz="2400" b="0" dirty="0"/>
              <a:t>Tekstiä lukemalla sanasto muodostaa mielekkäitä yhteyksiä.</a:t>
            </a:r>
            <a:endParaRPr sz="2400" dirty="0"/>
          </a:p>
        </p:txBody>
      </p:sp>
      <p:sp>
        <p:nvSpPr>
          <p:cNvPr id="211" name="Google Shape;211;p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217" name="Google Shape;217;p7"/>
          <p:cNvPicPr preferRelativeResize="0">
            <a:picLocks noGrp="1"/>
          </p:cNvPicPr>
          <p:nvPr>
            <p:ph type="body" idx="1"/>
          </p:nvPr>
        </p:nvPicPr>
        <p:blipFill rotWithShape="1">
          <a:blip r:embed="rId3">
            <a:alphaModFix/>
          </a:blip>
          <a:srcRect/>
          <a:stretch/>
        </p:blipFill>
        <p:spPr>
          <a:xfrm>
            <a:off x="1064528" y="677960"/>
            <a:ext cx="7156591" cy="5111653"/>
          </a:xfrm>
          <a:prstGeom prst="rect">
            <a:avLst/>
          </a:prstGeom>
          <a:noFill/>
          <a:ln>
            <a:noFill/>
          </a:ln>
        </p:spPr>
      </p:pic>
      <p:sp>
        <p:nvSpPr>
          <p:cNvPr id="218" name="Google Shape;218;p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Kuvat käyttöön!</a:t>
            </a:r>
            <a:endParaRPr/>
          </a:p>
        </p:txBody>
      </p:sp>
      <p:sp>
        <p:nvSpPr>
          <p:cNvPr id="225" name="Google Shape;225;p8"/>
          <p:cNvSpPr txBox="1">
            <a:spLocks noGrp="1"/>
          </p:cNvSpPr>
          <p:nvPr>
            <p:ph type="body" idx="1"/>
          </p:nvPr>
        </p:nvSpPr>
        <p:spPr>
          <a:xfrm>
            <a:off x="945760" y="2311400"/>
            <a:ext cx="7772400" cy="3478310"/>
          </a:xfrm>
          <a:prstGeom prst="rect">
            <a:avLst/>
          </a:prstGeom>
          <a:noFill/>
          <a:ln>
            <a:noFill/>
          </a:ln>
        </p:spPr>
        <p:txBody>
          <a:bodyPr spcFirstLastPara="1" wrap="square" lIns="91425" tIns="45700" rIns="91425" bIns="45700" anchor="t" anchorCtr="0">
            <a:noAutofit/>
          </a:bodyPr>
          <a:lstStyle/>
          <a:p>
            <a:pPr marL="342900" lvl="0" indent="-342900" algn="l" rtl="0">
              <a:lnSpc>
                <a:spcPct val="144000"/>
              </a:lnSpc>
              <a:spcBef>
                <a:spcPts val="0"/>
              </a:spcBef>
              <a:spcAft>
                <a:spcPts val="0"/>
              </a:spcAft>
              <a:buSzPts val="3125"/>
              <a:buFont typeface="Arial"/>
              <a:buChar char="•"/>
            </a:pPr>
            <a:r>
              <a:rPr lang="fi-FI" dirty="0"/>
              <a:t>Kuvien avulla voi opetella sanoja: </a:t>
            </a:r>
            <a:endParaRPr dirty="0"/>
          </a:p>
          <a:p>
            <a:pPr marL="609600" lvl="1" indent="-342900" algn="l" rtl="0">
              <a:lnSpc>
                <a:spcPct val="144000"/>
              </a:lnSpc>
              <a:spcBef>
                <a:spcPts val="0"/>
              </a:spcBef>
              <a:spcAft>
                <a:spcPts val="0"/>
              </a:spcAft>
              <a:buSzPts val="2500"/>
              <a:buFont typeface="Arial"/>
              <a:buChar char="•"/>
            </a:pPr>
            <a:r>
              <a:rPr lang="fi-FI" dirty="0"/>
              <a:t>Mitä tai keitä kuvassa on? </a:t>
            </a:r>
            <a:endParaRPr dirty="0"/>
          </a:p>
          <a:p>
            <a:pPr marL="609600" lvl="1" indent="-342900" algn="l" rtl="0">
              <a:lnSpc>
                <a:spcPct val="144000"/>
              </a:lnSpc>
              <a:spcBef>
                <a:spcPts val="0"/>
              </a:spcBef>
              <a:spcAft>
                <a:spcPts val="0"/>
              </a:spcAft>
              <a:buSzPts val="2500"/>
              <a:buFont typeface="Arial"/>
              <a:buChar char="•"/>
            </a:pPr>
            <a:r>
              <a:rPr lang="fi-FI" dirty="0"/>
              <a:t>Mitä kuvassa tapahtuu?</a:t>
            </a:r>
            <a:endParaRPr dirty="0"/>
          </a:p>
          <a:p>
            <a:pPr marL="266700" lvl="1" indent="0" algn="l" rtl="0">
              <a:lnSpc>
                <a:spcPct val="144000"/>
              </a:lnSpc>
              <a:spcBef>
                <a:spcPts val="0"/>
              </a:spcBef>
              <a:spcAft>
                <a:spcPts val="0"/>
              </a:spcAft>
              <a:buSzPts val="2500"/>
              <a:buNone/>
            </a:pPr>
            <a:r>
              <a:rPr lang="fi-FI" dirty="0"/>
              <a:t>Voit johdatella myös uusien sanojen pariin!</a:t>
            </a:r>
            <a:endParaRPr dirty="0"/>
          </a:p>
        </p:txBody>
      </p:sp>
      <p:sp>
        <p:nvSpPr>
          <p:cNvPr id="226" name="Google Shape;226;p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MLL esityspohja">
  <a:themeElements>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LL esityspohj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12762</TotalTime>
  <Words>1453</Words>
  <Application>Microsoft Office PowerPoint</Application>
  <PresentationFormat>Näytössä katseltava diaesitys (4:3)</PresentationFormat>
  <Paragraphs>168</Paragraphs>
  <Slides>19</Slides>
  <Notes>19</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19</vt:i4>
      </vt:variant>
    </vt:vector>
  </HeadingPairs>
  <TitlesOfParts>
    <vt:vector size="27" baseType="lpstr">
      <vt:lpstr>Abel</vt:lpstr>
      <vt:lpstr>Arial</vt:lpstr>
      <vt:lpstr>Arial</vt:lpstr>
      <vt:lpstr>Calibri</vt:lpstr>
      <vt:lpstr>Times</vt:lpstr>
      <vt:lpstr>Verdana</vt:lpstr>
      <vt:lpstr>1_MLL esityspohja</vt:lpstr>
      <vt:lpstr>MLL esityspohja</vt:lpstr>
      <vt:lpstr>Lukumummit ja -vaarit kielen oppimisen tukena Lukumummien ja -vaarien jatkokoulutus S2-oppilaiden kanssa lukemiseen</vt:lpstr>
      <vt:lpstr>PowerPoint-esitys</vt:lpstr>
      <vt:lpstr>Vieraskieliset oppilaat</vt:lpstr>
      <vt:lpstr>Sanavaraston kasvun tukeminen</vt:lpstr>
      <vt:lpstr>PowerPoint-esitys</vt:lpstr>
      <vt:lpstr>Mitä ns. sanan osaaminen tarkoittaa?</vt:lpstr>
      <vt:lpstr>Sanan opettaminen kirjallisuuden avulla</vt:lpstr>
      <vt:lpstr>PowerPoint-esitys</vt:lpstr>
      <vt:lpstr>Kuvat käyttöön!</vt:lpstr>
      <vt:lpstr>Substantiivit: esineet ja asiat</vt:lpstr>
      <vt:lpstr>Harjoitellaan!</vt:lpstr>
      <vt:lpstr>Verbit: tekemistä ja toimintaa</vt:lpstr>
      <vt:lpstr>Harjoitellaan!</vt:lpstr>
      <vt:lpstr>Adjektiivit: piirteitä ja ominaisuuksia</vt:lpstr>
      <vt:lpstr>Harjoitellaan!</vt:lpstr>
      <vt:lpstr>Tärkeintä on…</vt:lpstr>
      <vt:lpstr>Lisätietoja</vt:lpstr>
      <vt:lpstr>Mitä jäi mieleen? Kysyttävää? Ajatuksia?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Lukumummit ja -vaarit  maahanmuuttajalasten kielen oppimisen tukena Lukumummien ja -vaarien jatkokoulutus S2-oppilaiden kanssa lukemiseen</dc:title>
  <dc:creator>Mailasalo Maria</dc:creator>
  <cp:lastModifiedBy>Kettunen, Annastiina</cp:lastModifiedBy>
  <cp:revision>30</cp:revision>
  <dcterms:modified xsi:type="dcterms:W3CDTF">2022-11-20T23:20:32Z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0x010100A4EDF07318ADB74E945D81B39392279D</vt:lpwstr>
  </property>
</Properties>
</file>