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4"/>
  </p:sldMasterIdLst>
  <p:notesMasterIdLst>
    <p:notesMasterId r:id="rId15"/>
  </p:notesMasterIdLst>
  <p:handoutMasterIdLst>
    <p:handoutMasterId r:id="rId16"/>
  </p:handoutMasterIdLst>
  <p:sldIdLst>
    <p:sldId id="894" r:id="rId5"/>
    <p:sldId id="935" r:id="rId6"/>
    <p:sldId id="901" r:id="rId7"/>
    <p:sldId id="923" r:id="rId8"/>
    <p:sldId id="938" r:id="rId9"/>
    <p:sldId id="939" r:id="rId10"/>
    <p:sldId id="940" r:id="rId11"/>
    <p:sldId id="930" r:id="rId12"/>
    <p:sldId id="942" r:id="rId13"/>
    <p:sldId id="932" r:id="rId14"/>
  </p:sldIdLst>
  <p:sldSz cx="9144000" cy="6858000" type="screen4x3"/>
  <p:notesSz cx="6789738" cy="9929813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9pPr>
  </p:defaultTextStyle>
  <p:extLst>
    <p:ext uri="{521415D9-36F7-43E2-AB2F-B90AF26B5E84}">
      <p14:sectionLst xmlns:p14="http://schemas.microsoft.com/office/powerpoint/2010/main">
        <p14:section name="Oletusosa" id="{6CB6E442-1395-45BC-B2A5-F95827310601}">
          <p14:sldIdLst>
            <p14:sldId id="894"/>
            <p14:sldId id="935"/>
            <p14:sldId id="901"/>
            <p14:sldId id="923"/>
            <p14:sldId id="938"/>
            <p14:sldId id="939"/>
            <p14:sldId id="940"/>
            <p14:sldId id="930"/>
            <p14:sldId id="942"/>
            <p14:sldId id="9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rienn Jalonen" initials="AJ" lastIdx="2" clrIdx="0"/>
  <p:cmAuthor id="1" name="Annastiina Kettunen" initials="AK" lastIdx="3" clrIdx="1">
    <p:extLst>
      <p:ext uri="{19B8F6BF-5375-455C-9EA6-DF929625EA0E}">
        <p15:presenceInfo xmlns:p15="http://schemas.microsoft.com/office/powerpoint/2012/main" userId="0fec44105e001c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053"/>
    <a:srgbClr val="CCECFF"/>
    <a:srgbClr val="DCD9D3"/>
    <a:srgbClr val="255CAE"/>
    <a:srgbClr val="FFFF99"/>
    <a:srgbClr val="D60ECC"/>
    <a:srgbClr val="6AAFE0"/>
    <a:srgbClr val="23318E"/>
    <a:srgbClr val="FAB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49" d="100"/>
          <a:sy n="49" d="100"/>
        </p:scale>
        <p:origin x="4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15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8"/>
        <p:guide pos="21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DC33B-1250-6641-B678-2ECA968CC1BD}" type="datetimeFigureOut">
              <a:rPr lang="fi-FI" smtClean="0"/>
              <a:pPr/>
              <a:t>19.11.2022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CD92E-FD73-B548-BEB4-6ED2A321341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7518" y="0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307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299" y="4716661"/>
            <a:ext cx="4979141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322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7518" y="9433322"/>
            <a:ext cx="2942220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F82C52-8344-4C27-9164-4507F694A697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ＭＳ Ｐゴシック" pitchFamily="-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ＭＳ Ｐゴシック" pitchFamily="-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ＭＳ Ｐゴシック" pitchFamily="-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ＭＳ Ｐゴシック" pitchFamily="-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82C52-8344-4C27-9164-4507F694A697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6882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Mihin </a:t>
            </a:r>
            <a:r>
              <a:rPr lang="en-US" dirty="0" err="1"/>
              <a:t>muuhun</a:t>
            </a:r>
            <a:r>
              <a:rPr lang="en-US" dirty="0"/>
              <a:t> </a:t>
            </a:r>
            <a:r>
              <a:rPr lang="en-US" dirty="0" err="1"/>
              <a:t>kannattaa</a:t>
            </a:r>
            <a:r>
              <a:rPr lang="en-US" dirty="0"/>
              <a:t> </a:t>
            </a:r>
            <a:r>
              <a:rPr lang="en-US" dirty="0" err="1"/>
              <a:t>kiinnittää</a:t>
            </a:r>
            <a:r>
              <a:rPr lang="en-US" dirty="0"/>
              <a:t> </a:t>
            </a:r>
            <a:r>
              <a:rPr lang="en-US" dirty="0" err="1"/>
              <a:t>huomiota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82C52-8344-4C27-9164-4507F694A697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535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82C52-8344-4C27-9164-4507F694A697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6882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82C52-8344-4C27-9164-4507F694A697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6882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82C52-8344-4C27-9164-4507F694A697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6882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52" y="151546"/>
            <a:ext cx="8637263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05" y="1445947"/>
            <a:ext cx="8096434" cy="431118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417" y="2866068"/>
            <a:ext cx="8229600" cy="1143000"/>
          </a:xfrm>
          <a:noFill/>
        </p:spPr>
        <p:txBody>
          <a:bodyPr>
            <a:noAutofit/>
          </a:bodyPr>
          <a:lstStyle>
            <a:lvl1pPr algn="ctr">
              <a:defRPr sz="6000" b="1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3" name="Picture 2" descr="LMV_VAAKA_NEGATIIVI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46" y="421061"/>
            <a:ext cx="7403293" cy="1601625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404730" y="4902202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570448" y="5073095"/>
            <a:ext cx="7793037" cy="1143000"/>
          </a:xfrm>
        </p:spPr>
        <p:txBody>
          <a:bodyPr/>
          <a:lstStyle>
            <a:lvl1pPr algn="ctr">
              <a:defRPr sz="48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Kiitos!</a:t>
            </a:r>
            <a:endParaRPr lang="en-US" dirty="0"/>
          </a:p>
        </p:txBody>
      </p:sp>
      <p:pic>
        <p:nvPicPr>
          <p:cNvPr id="9" name="Picture 8" descr="LMV_PYÖREÄ_NEGATIIVI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603" y="944201"/>
            <a:ext cx="3506934" cy="376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55346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103" y="891459"/>
            <a:ext cx="7793037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dirty="0"/>
              <a:t>Yhteystiedot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952435"/>
            <a:ext cx="9144000" cy="9055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9055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618435" y="2000002"/>
            <a:ext cx="77304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600" b="1" dirty="0">
                <a:solidFill>
                  <a:schemeClr val="accent3"/>
                </a:solidFill>
                <a:latin typeface="Calibri"/>
                <a:cs typeface="Calibri"/>
              </a:rPr>
              <a:t>NETTISIVUT</a:t>
            </a:r>
          </a:p>
          <a:p>
            <a:pPr algn="ctr"/>
            <a:r>
              <a:rPr lang="fi-FI" b="0" dirty="0" err="1">
                <a:latin typeface="Calibri"/>
                <a:cs typeface="Calibri"/>
              </a:rPr>
              <a:t>www.lukumummitjavaarit.fi</a:t>
            </a:r>
            <a:endParaRPr lang="fi-FI" b="0" dirty="0">
              <a:latin typeface="Calibri"/>
              <a:cs typeface="Calibri"/>
            </a:endParaRPr>
          </a:p>
          <a:p>
            <a:pPr algn="ctr"/>
            <a:endParaRPr lang="fi-FI" dirty="0">
              <a:latin typeface="Calibri"/>
              <a:cs typeface="Calibri"/>
            </a:endParaRPr>
          </a:p>
          <a:p>
            <a:pPr algn="ctr"/>
            <a:r>
              <a:rPr lang="fi-FI" sz="1600" b="1" kern="1200" dirty="0">
                <a:solidFill>
                  <a:schemeClr val="accent3"/>
                </a:solidFill>
                <a:latin typeface="Calibri"/>
                <a:ea typeface="ＭＳ Ｐゴシック" pitchFamily="-12" charset="-128"/>
                <a:cs typeface="Calibri"/>
              </a:rPr>
              <a:t>FACEBOOK</a:t>
            </a:r>
          </a:p>
          <a:p>
            <a:pPr algn="ctr"/>
            <a:r>
              <a:rPr lang="fi-FI" b="0" dirty="0" err="1">
                <a:latin typeface="Calibri"/>
                <a:cs typeface="Calibri"/>
              </a:rPr>
              <a:t>www.facebook.com/lukumummitjavaarit</a:t>
            </a:r>
            <a:endParaRPr lang="fi-FI" b="0" dirty="0">
              <a:latin typeface="Calibri"/>
              <a:cs typeface="Calibri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600" b="1" kern="1200" dirty="0">
              <a:solidFill>
                <a:schemeClr val="accent3"/>
              </a:solidFill>
              <a:latin typeface="Calibri"/>
              <a:ea typeface="ＭＳ Ｐゴシック" pitchFamily="-12" charset="-128"/>
              <a:cs typeface="Calibri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600" b="1" dirty="0">
              <a:solidFill>
                <a:srgbClr val="9BBB59"/>
              </a:solidFill>
              <a:latin typeface="Calibri"/>
              <a:cs typeface="Calibri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600" b="1" dirty="0">
                <a:solidFill>
                  <a:srgbClr val="9BBB59"/>
                </a:solidFill>
                <a:latin typeface="Calibri"/>
                <a:cs typeface="Calibri"/>
              </a:rPr>
              <a:t>TILAA UUTISKIRJEEMME OSOITTEESTA:</a:t>
            </a:r>
          </a:p>
          <a:p>
            <a:pPr algn="ctr"/>
            <a:r>
              <a:rPr lang="fi-FI" b="0" dirty="0" err="1">
                <a:latin typeface="Calibri"/>
                <a:cs typeface="Calibri"/>
              </a:rPr>
              <a:t>moi@lukumummit.fi</a:t>
            </a:r>
            <a:endParaRPr lang="fi-FI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61079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94452" y="151546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9898" y="1429236"/>
            <a:ext cx="7885954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" y="6007798"/>
            <a:ext cx="9143999" cy="16713"/>
          </a:xfrm>
          <a:prstGeom prst="line">
            <a:avLst/>
          </a:prstGeom>
          <a:noFill/>
          <a:ln w="1587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32" name="Picture 16" descr="mll_hor_rgb_72pp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59459" y="6076780"/>
            <a:ext cx="1720644" cy="781220"/>
          </a:xfrm>
          <a:prstGeom prst="rect">
            <a:avLst/>
          </a:prstGeom>
          <a:noFill/>
        </p:spPr>
      </p:pic>
      <p:pic>
        <p:nvPicPr>
          <p:cNvPr id="8" name="Picture 7" descr="LMV_VAAKA_VIHREÄ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5" y="6230231"/>
            <a:ext cx="2078473" cy="465371"/>
          </a:xfrm>
          <a:prstGeom prst="rect">
            <a:avLst/>
          </a:prstGeom>
        </p:spPr>
      </p:pic>
      <p:pic>
        <p:nvPicPr>
          <p:cNvPr id="3" name="Picture 2" descr="Niilomaki_vaaka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233" y="5340534"/>
            <a:ext cx="2103252" cy="21032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702" r:id="rId2"/>
    <p:sldLayoutId id="2147483703" r:id="rId3"/>
    <p:sldLayoutId id="2147483704" r:id="rId4"/>
  </p:sldLayoutIdLst>
  <p:transition/>
  <p:hf sldNum="0" hdr="0" dt="0"/>
  <p:txStyles>
    <p:titleStyle>
      <a:lvl1pPr algn="l" rtl="0" fontAlgn="base">
        <a:lnSpc>
          <a:spcPts val="3700"/>
        </a:lnSpc>
        <a:spcBef>
          <a:spcPct val="0"/>
        </a:spcBef>
        <a:spcAft>
          <a:spcPct val="0"/>
        </a:spcAft>
        <a:defRPr sz="3200" b="1" baseline="0">
          <a:solidFill>
            <a:schemeClr val="accent3"/>
          </a:solidFill>
          <a:latin typeface="+mj-lt"/>
          <a:ea typeface="+mj-ea"/>
          <a:cs typeface="Verdana (Headings)"/>
        </a:defRPr>
      </a:lvl1pPr>
      <a:lvl2pPr algn="l" rtl="0" fontAlgn="base">
        <a:lnSpc>
          <a:spcPts val="3700"/>
        </a:lnSpc>
        <a:spcBef>
          <a:spcPct val="0"/>
        </a:spcBef>
        <a:spcAft>
          <a:spcPct val="0"/>
        </a:spcAft>
        <a:defRPr sz="2800" b="1">
          <a:solidFill>
            <a:srgbClr val="E50053"/>
          </a:solidFill>
          <a:latin typeface="Verdana" pitchFamily="-12" charset="0"/>
        </a:defRPr>
      </a:lvl2pPr>
      <a:lvl3pPr algn="l" rtl="0" fontAlgn="base">
        <a:lnSpc>
          <a:spcPts val="3700"/>
        </a:lnSpc>
        <a:spcBef>
          <a:spcPct val="0"/>
        </a:spcBef>
        <a:spcAft>
          <a:spcPct val="0"/>
        </a:spcAft>
        <a:defRPr sz="2800" b="1">
          <a:solidFill>
            <a:srgbClr val="E50053"/>
          </a:solidFill>
          <a:latin typeface="Verdana" pitchFamily="-12" charset="0"/>
        </a:defRPr>
      </a:lvl3pPr>
      <a:lvl4pPr algn="l" rtl="0" fontAlgn="base">
        <a:lnSpc>
          <a:spcPts val="3700"/>
        </a:lnSpc>
        <a:spcBef>
          <a:spcPct val="0"/>
        </a:spcBef>
        <a:spcAft>
          <a:spcPct val="0"/>
        </a:spcAft>
        <a:defRPr sz="2800" b="1">
          <a:solidFill>
            <a:srgbClr val="E50053"/>
          </a:solidFill>
          <a:latin typeface="Verdana" pitchFamily="-12" charset="0"/>
        </a:defRPr>
      </a:lvl4pPr>
      <a:lvl5pPr algn="l" rtl="0" fontAlgn="base">
        <a:lnSpc>
          <a:spcPts val="3700"/>
        </a:lnSpc>
        <a:spcBef>
          <a:spcPct val="0"/>
        </a:spcBef>
        <a:spcAft>
          <a:spcPct val="0"/>
        </a:spcAft>
        <a:defRPr sz="2800" b="1">
          <a:solidFill>
            <a:srgbClr val="E50053"/>
          </a:solidFill>
          <a:latin typeface="Verdana" pitchFamily="-12" charset="0"/>
        </a:defRPr>
      </a:lvl5pPr>
      <a:lvl6pPr marL="457200" algn="l" rtl="0" fontAlgn="base">
        <a:lnSpc>
          <a:spcPts val="3700"/>
        </a:lnSpc>
        <a:spcBef>
          <a:spcPct val="0"/>
        </a:spcBef>
        <a:spcAft>
          <a:spcPct val="0"/>
        </a:spcAft>
        <a:defRPr sz="2800" b="1">
          <a:solidFill>
            <a:srgbClr val="E50053"/>
          </a:solidFill>
          <a:latin typeface="Verdana" pitchFamily="-12" charset="0"/>
        </a:defRPr>
      </a:lvl6pPr>
      <a:lvl7pPr marL="914400" algn="l" rtl="0" fontAlgn="base">
        <a:lnSpc>
          <a:spcPts val="3700"/>
        </a:lnSpc>
        <a:spcBef>
          <a:spcPct val="0"/>
        </a:spcBef>
        <a:spcAft>
          <a:spcPct val="0"/>
        </a:spcAft>
        <a:defRPr sz="2800" b="1">
          <a:solidFill>
            <a:srgbClr val="E50053"/>
          </a:solidFill>
          <a:latin typeface="Verdana" pitchFamily="-12" charset="0"/>
        </a:defRPr>
      </a:lvl7pPr>
      <a:lvl8pPr marL="1371600" algn="l" rtl="0" fontAlgn="base">
        <a:lnSpc>
          <a:spcPts val="3700"/>
        </a:lnSpc>
        <a:spcBef>
          <a:spcPct val="0"/>
        </a:spcBef>
        <a:spcAft>
          <a:spcPct val="0"/>
        </a:spcAft>
        <a:defRPr sz="2800" b="1">
          <a:solidFill>
            <a:srgbClr val="E50053"/>
          </a:solidFill>
          <a:latin typeface="Verdana" pitchFamily="-12" charset="0"/>
        </a:defRPr>
      </a:lvl8pPr>
      <a:lvl9pPr marL="1828800" algn="l" rtl="0" fontAlgn="base">
        <a:lnSpc>
          <a:spcPts val="3700"/>
        </a:lnSpc>
        <a:spcBef>
          <a:spcPct val="0"/>
        </a:spcBef>
        <a:spcAft>
          <a:spcPct val="0"/>
        </a:spcAft>
        <a:defRPr sz="2800" b="1">
          <a:solidFill>
            <a:srgbClr val="E50053"/>
          </a:solidFill>
          <a:latin typeface="Verdana" pitchFamily="-12" charset="0"/>
        </a:defRPr>
      </a:lvl9pPr>
    </p:titleStyle>
    <p:bodyStyle>
      <a:lvl1pPr marL="0" indent="0" algn="l" rtl="0" fontAlgn="base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Times" pitchFamily="-12" charset="0"/>
        <a:defRPr sz="2500" b="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6700" algn="l" rtl="0" fontAlgn="base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Times" pitchFamily="-12" charset="0"/>
        <a:buChar char="•"/>
        <a:defRPr sz="2500" baseline="0">
          <a:solidFill>
            <a:schemeClr val="tx1"/>
          </a:solidFill>
          <a:latin typeface="+mn-lt"/>
          <a:ea typeface="ＭＳ Ｐゴシック" pitchFamily="-12" charset="-128"/>
        </a:defRPr>
      </a:lvl2pPr>
      <a:lvl3pPr marL="541338" indent="-280988" algn="l" rtl="0" fontAlgn="base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Times" pitchFamily="-12" charset="0"/>
        <a:buChar char="•"/>
        <a:defRPr sz="2500">
          <a:solidFill>
            <a:schemeClr val="tx1"/>
          </a:solidFill>
          <a:latin typeface="+mn-lt"/>
          <a:ea typeface="ＭＳ Ｐゴシック" pitchFamily="-12" charset="-128"/>
        </a:defRPr>
      </a:lvl3pPr>
      <a:lvl4pPr marL="808038" indent="-279400" algn="l" defTabSz="808038" rtl="0" fontAlgn="base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Times" pitchFamily="-12" charset="0"/>
        <a:buChar char="•"/>
        <a:tabLst/>
        <a:defRPr sz="2500">
          <a:solidFill>
            <a:schemeClr val="tx1"/>
          </a:solidFill>
          <a:latin typeface="+mn-lt"/>
          <a:ea typeface="ＭＳ Ｐゴシック" pitchFamily="-12" charset="-128"/>
        </a:defRPr>
      </a:lvl4pPr>
      <a:lvl5pPr marL="1073150" indent="-265113" algn="l" rtl="0" fontAlgn="base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Times" pitchFamily="-12" charset="0"/>
        <a:buChar char="•"/>
        <a:defRPr sz="2500">
          <a:solidFill>
            <a:schemeClr val="tx1"/>
          </a:solidFill>
          <a:latin typeface="+mn-lt"/>
          <a:ea typeface="ＭＳ Ｐゴシック" pitchFamily="-12" charset="-128"/>
        </a:defRPr>
      </a:lvl5pPr>
      <a:lvl6pPr marL="2171700" indent="-195263" algn="l" rtl="0" fontAlgn="base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Times" pitchFamily="-12" charset="0"/>
        <a:buChar char="•"/>
        <a:defRPr sz="2100">
          <a:solidFill>
            <a:schemeClr val="tx1"/>
          </a:solidFill>
          <a:latin typeface="+mn-lt"/>
          <a:ea typeface="ＭＳ Ｐゴシック" pitchFamily="-12" charset="-128"/>
        </a:defRPr>
      </a:lvl6pPr>
      <a:lvl7pPr marL="2628900" indent="-195263" algn="l" rtl="0" fontAlgn="base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Times" pitchFamily="-12" charset="0"/>
        <a:buChar char="•"/>
        <a:defRPr sz="2100">
          <a:solidFill>
            <a:schemeClr val="tx1"/>
          </a:solidFill>
          <a:latin typeface="+mn-lt"/>
          <a:ea typeface="ＭＳ Ｐゴシック" pitchFamily="-12" charset="-128"/>
        </a:defRPr>
      </a:lvl7pPr>
      <a:lvl8pPr marL="3086100" indent="-195263" algn="l" rtl="0" fontAlgn="base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Times" pitchFamily="-12" charset="0"/>
        <a:buChar char="•"/>
        <a:defRPr sz="2100">
          <a:solidFill>
            <a:schemeClr val="tx1"/>
          </a:solidFill>
          <a:latin typeface="+mn-lt"/>
          <a:ea typeface="ＭＳ Ｐゴシック" pitchFamily="-12" charset="-128"/>
        </a:defRPr>
      </a:lvl8pPr>
      <a:lvl9pPr marL="3543300" indent="-195263" algn="l" rtl="0" fontAlgn="base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Times" pitchFamily="-12" charset="0"/>
        <a:buChar char="•"/>
        <a:defRPr sz="2100">
          <a:solidFill>
            <a:schemeClr val="tx1"/>
          </a:solidFill>
          <a:latin typeface="+mn-lt"/>
          <a:ea typeface="ＭＳ Ｐゴシック" pitchFamily="-12" charset="-128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arl.europa.eu/factsheets/fi/sheet/138/audiovisuaali-ja-mediapolitiikka" TargetMode="External"/><Relationship Id="rId2" Type="http://schemas.openxmlformats.org/officeDocument/2006/relationships/hyperlink" Target="https://ec.europa.eu/digital-single-market/en/news/reporting-media-literacy-europ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vintti.yle.fi/yle.fi/mediakompassi/mediakompassi/7-luokkalaiset/mediataju/median_viestiopas/medialukutaito.htm" TargetMode="External"/><Relationship Id="rId5" Type="http://schemas.openxmlformats.org/officeDocument/2006/relationships/hyperlink" Target="https://www.uutismediat.fi/wp-content/uploads/2019/08/Mediakasvatuksen-asema-perusopetuksessa_tiivistelma.pdf" TargetMode="External"/><Relationship Id="rId4" Type="http://schemas.openxmlformats.org/officeDocument/2006/relationships/hyperlink" Target="https://www.europarl.europa.eu/doceo/document/E-8-2018-004534_F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78" y="2641052"/>
            <a:ext cx="8229600" cy="11430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fi-FI" sz="6000" dirty="0">
                <a:solidFill>
                  <a:schemeClr val="bg1"/>
                </a:solidFill>
              </a:rPr>
              <a:t>Medialukutaito kaikille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Vertaisryhmätapaaminen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511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Kiitos</a:t>
            </a:r>
            <a:r>
              <a:rPr lang="en-US" b="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0972042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on medialukutaito?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8782" y="1212533"/>
            <a:ext cx="8096434" cy="43111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/>
              <a:t>Medialukutaito on… </a:t>
            </a:r>
          </a:p>
          <a:p>
            <a:pPr lvl="1" indent="0">
              <a:buNone/>
            </a:pPr>
            <a:r>
              <a:rPr lang="fi-FI" sz="2400" b="0" dirty="0"/>
              <a:t>… kykyä lukea ja ymmärtää mediaa.</a:t>
            </a:r>
          </a:p>
          <a:p>
            <a:pPr lvl="1" indent="0">
              <a:buNone/>
            </a:pPr>
            <a:r>
              <a:rPr lang="fi-FI" sz="2400" b="0" dirty="0"/>
              <a:t>… laaja taito, joka edellyttää näkemistä ilmeisten merkitysten taakse. </a:t>
            </a:r>
          </a:p>
          <a:p>
            <a:pPr lvl="1" indent="0">
              <a:buNone/>
            </a:pP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Hyvä medialukutaito tarkoittaa mm. kykyä arvioida, mille kohderyhmälle jokin mainos on suunnattu sekä k</a:t>
            </a:r>
            <a:r>
              <a:rPr lang="fi-FI" sz="2400" b="0" dirty="0"/>
              <a:t>ykyä havaita, millaisia valintoja mediatekstin tuottamisessa on tehty.</a:t>
            </a:r>
            <a:endParaRPr lang="fi-FI" sz="2400" dirty="0"/>
          </a:p>
          <a:p>
            <a:r>
              <a:rPr lang="fi-FI" sz="2400" dirty="0"/>
              <a:t>		</a:t>
            </a:r>
            <a:endParaRPr lang="fi-FI" sz="2400" b="0" dirty="0"/>
          </a:p>
          <a:p>
            <a:endParaRPr lang="fi-FI" sz="2400" b="0" dirty="0"/>
          </a:p>
        </p:txBody>
      </p:sp>
    </p:spTree>
    <p:extLst>
      <p:ext uri="{BB962C8B-B14F-4D97-AF65-F5344CB8AC3E}">
        <p14:creationId xmlns:p14="http://schemas.microsoft.com/office/powerpoint/2010/main" val="211820397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Mitä kuvaa katsoessa tulee pohtia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30788" y="1445947"/>
            <a:ext cx="4510285" cy="43111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Kenelle kuva on suunnattu?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Millaisilla keinoilla kuva pyrkii vaikuttamaan?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Kuka puhuu?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Millainen on esitystapa?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Mitä on otettu mukaan, mitä jätetty pois?</a:t>
            </a:r>
          </a:p>
          <a:p>
            <a:endParaRPr lang="fi-FI" dirty="0"/>
          </a:p>
        </p:txBody>
      </p:sp>
      <p:pic>
        <p:nvPicPr>
          <p:cNvPr id="5" name="Picture 4" descr="28161681_10155400982103716_954550933612951215_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927" y="1451523"/>
            <a:ext cx="3288275" cy="411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45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0846" y="249728"/>
            <a:ext cx="7793037" cy="1143000"/>
          </a:xfrm>
        </p:spPr>
        <p:txBody>
          <a:bodyPr/>
          <a:lstStyle/>
          <a:p>
            <a:pPr algn="l"/>
            <a:r>
              <a:rPr lang="fi-FI" dirty="0"/>
              <a:t>Mediaesitykset rakentuvat</a:t>
            </a:r>
          </a:p>
        </p:txBody>
      </p:sp>
      <p:sp>
        <p:nvSpPr>
          <p:cNvPr id="6" name="Puhekupla: Suorakulmio, kulmat pyöristettu 5"/>
          <p:cNvSpPr/>
          <p:nvPr/>
        </p:nvSpPr>
        <p:spPr bwMode="auto">
          <a:xfrm rot="20816778">
            <a:off x="425101" y="1454874"/>
            <a:ext cx="3746139" cy="2086574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2800" i="1" dirty="0"/>
              <a:t>Tekstistä</a:t>
            </a:r>
            <a:endParaRPr lang="fi-FI" sz="1800" i="1" dirty="0"/>
          </a:p>
        </p:txBody>
      </p:sp>
      <p:sp>
        <p:nvSpPr>
          <p:cNvPr id="8" name="Puhekupla: Suorakulmio, kulmat pyöristettu 7"/>
          <p:cNvSpPr/>
          <p:nvPr/>
        </p:nvSpPr>
        <p:spPr bwMode="auto">
          <a:xfrm rot="520846">
            <a:off x="5317282" y="734498"/>
            <a:ext cx="2822062" cy="1834146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2800" i="1" dirty="0"/>
              <a:t>Äänestä</a:t>
            </a:r>
            <a:endParaRPr lang="fi-FI" i="1" dirty="0"/>
          </a:p>
        </p:txBody>
      </p:sp>
      <p:sp>
        <p:nvSpPr>
          <p:cNvPr id="9" name="Puhekupla: Suorakulmio, kulmat pyöristettu 8"/>
          <p:cNvSpPr/>
          <p:nvPr/>
        </p:nvSpPr>
        <p:spPr bwMode="auto">
          <a:xfrm rot="21295304">
            <a:off x="3976985" y="3392112"/>
            <a:ext cx="3735003" cy="2012462"/>
          </a:xfrm>
          <a:prstGeom prst="wedgeRoundRectCallout">
            <a:avLst/>
          </a:prstGeom>
          <a:solidFill>
            <a:schemeClr val="accent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2800" i="1" dirty="0">
                <a:latin typeface="+mn-lt"/>
              </a:rPr>
              <a:t>Kuvista</a:t>
            </a:r>
            <a:endParaRPr lang="fi-FI" sz="1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988854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Medialukutaidon opetuksesta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8782" y="1212533"/>
            <a:ext cx="8096434" cy="4311180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sz="2200" dirty="0"/>
              <a:t>Medialukutaidon opetus keskittyy mm. tiedonhaun taitoihin, turvalliseen median käyttöön, sekä kykyyn olla vuorovaikutuksessa median kanssa ja suhtautua siihen kriittisesti.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sz="2200" b="0" dirty="0"/>
              <a:t>Opettajat pitävät medialukutaidon opetusta tärkeänä, ja yli puolet Suomen opettajista kokee sen merkityksen ja tarpeen kasvaneen.</a:t>
            </a:r>
          </a:p>
          <a:p>
            <a:pPr marL="6096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sz="2200" dirty="0"/>
              <a:t>Opettajat kokevat medialukutaidon kriittiseksi kansalaistaidoksi.</a:t>
            </a:r>
          </a:p>
          <a:p>
            <a:pPr marL="6096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sz="2200" b="0" dirty="0"/>
              <a:t>Opettajat kokevat roolinsa mediakasvattajana tärkeänä, mutta kaipaavat siihen lisää tukea ja työkaluja.</a:t>
            </a:r>
          </a:p>
        </p:txBody>
      </p:sp>
    </p:spTree>
    <p:extLst>
      <p:ext uri="{BB962C8B-B14F-4D97-AF65-F5344CB8AC3E}">
        <p14:creationId xmlns:p14="http://schemas.microsoft.com/office/powerpoint/2010/main" val="310672627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Medialukutaito ja ikääntyminen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8782" y="1212533"/>
            <a:ext cx="8096434" cy="4311180"/>
          </a:xfrm>
        </p:spPr>
        <p:txBody>
          <a:bodyPr/>
          <a:lstStyle/>
          <a:p>
            <a:pPr algn="ctr"/>
            <a:endParaRPr lang="fi-FI" sz="2400" b="0" dirty="0"/>
          </a:p>
          <a:p>
            <a:pPr algn="ctr"/>
            <a:r>
              <a:rPr lang="fi-FI" sz="2400" b="0" dirty="0"/>
              <a:t>Ikäihmiset, jotka ovat nopeimmin kasvava internetkäyttäjien ryhmä Euroopassa, tarvitsevat koulutusta medialukutaidossa.</a:t>
            </a:r>
          </a:p>
          <a:p>
            <a:pPr algn="ctr"/>
            <a:endParaRPr lang="fi-FI" sz="2400" dirty="0"/>
          </a:p>
          <a:p>
            <a:pPr algn="ctr"/>
            <a:endParaRPr lang="fi-FI" sz="2400" i="1" dirty="0">
              <a:solidFill>
                <a:srgbClr val="7F7F7F"/>
              </a:solidFill>
            </a:endParaRPr>
          </a:p>
          <a:p>
            <a:pPr algn="ctr"/>
            <a:r>
              <a:rPr lang="fi-FI" sz="2800" i="1" dirty="0">
                <a:solidFill>
                  <a:srgbClr val="7F7F7F"/>
                </a:solidFill>
              </a:rPr>
              <a:t>Mitä mieltä olette?</a:t>
            </a:r>
            <a:endParaRPr lang="fi-FI" sz="28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3703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Medialukutaito ja ikääntyminen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8782" y="1212533"/>
            <a:ext cx="8096434" cy="431118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fi-FI" sz="2400" b="0" dirty="0"/>
              <a:t>Internet voi parantaa ikäihmisten elämänlaatua.</a:t>
            </a:r>
          </a:p>
          <a:p>
            <a:pPr marL="609600" lvl="1" indent="-342900">
              <a:buFont typeface="Arial"/>
              <a:buChar char="•"/>
            </a:pPr>
            <a:r>
              <a:rPr lang="fi-FI" sz="2400" dirty="0"/>
              <a:t>Edistynyt internetin käyttö voi mahdollistaa sosiaalista kanssakäymistä sekä osallistumista yhteiskunnallisiin keskusteluihin.</a:t>
            </a:r>
          </a:p>
          <a:p>
            <a:r>
              <a:rPr lang="fi-FI" sz="2400" b="0" dirty="0"/>
              <a:t>		</a:t>
            </a:r>
            <a:endParaRPr lang="fi-FI" sz="2400" b="0" i="1" dirty="0">
              <a:solidFill>
                <a:srgbClr val="7F7F7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Sukupolvien välillä on merkittäviä eroja digiosaamisessa, mutta m</a:t>
            </a:r>
            <a:r>
              <a:rPr lang="fi-FI" sz="2400" b="0" dirty="0">
                <a:solidFill>
                  <a:srgbClr val="000000"/>
                </a:solidFill>
              </a:rPr>
              <a:t>edialukutaidon opetus pääosin suunnattu nuorille. Eri ikäryhmät ovat täten eriarvoisessa asemassa.</a:t>
            </a:r>
          </a:p>
        </p:txBody>
      </p:sp>
      <p:sp>
        <p:nvSpPr>
          <p:cNvPr id="5" name="Pyöristetty suorakulmio 4"/>
          <p:cNvSpPr/>
          <p:nvPr/>
        </p:nvSpPr>
        <p:spPr>
          <a:xfrm>
            <a:off x="1531213" y="1662528"/>
            <a:ext cx="6151571" cy="31727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err="1"/>
              <a:t>Euroopan</a:t>
            </a:r>
            <a:r>
              <a:rPr lang="en-US" i="1" dirty="0"/>
              <a:t> </a:t>
            </a:r>
            <a:r>
              <a:rPr lang="en-US" i="1" dirty="0" err="1"/>
              <a:t>audiovisuaalisen</a:t>
            </a:r>
            <a:r>
              <a:rPr lang="en-US" i="1" dirty="0"/>
              <a:t> </a:t>
            </a:r>
            <a:r>
              <a:rPr lang="en-US" i="1" dirty="0" err="1"/>
              <a:t>observatorion</a:t>
            </a:r>
            <a:r>
              <a:rPr lang="en-US" i="1" dirty="0"/>
              <a:t> </a:t>
            </a:r>
            <a:r>
              <a:rPr lang="en-US" i="1" dirty="0" err="1"/>
              <a:t>vuonna</a:t>
            </a:r>
            <a:r>
              <a:rPr lang="en-US" i="1" dirty="0"/>
              <a:t> 2016 </a:t>
            </a:r>
            <a:r>
              <a:rPr lang="en-US" i="1" dirty="0" err="1"/>
              <a:t>julkaiseman</a:t>
            </a:r>
            <a:r>
              <a:rPr lang="en-US" i="1" dirty="0"/>
              <a:t> EU-</a:t>
            </a:r>
            <a:r>
              <a:rPr lang="en-US" i="1" dirty="0" err="1"/>
              <a:t>jäsenmaissa</a:t>
            </a:r>
            <a:r>
              <a:rPr lang="en-US" i="1" dirty="0"/>
              <a:t> </a:t>
            </a:r>
            <a:r>
              <a:rPr lang="en-US" i="1" dirty="0" err="1"/>
              <a:t>toteutettuja</a:t>
            </a:r>
            <a:r>
              <a:rPr lang="en-US" i="1" dirty="0"/>
              <a:t> </a:t>
            </a:r>
            <a:r>
              <a:rPr lang="en-US" i="1" dirty="0" err="1"/>
              <a:t>medialukutaitoprojekteja</a:t>
            </a:r>
            <a:r>
              <a:rPr lang="en-US" i="1" dirty="0"/>
              <a:t> </a:t>
            </a:r>
            <a:r>
              <a:rPr lang="en-US" i="1" dirty="0" err="1"/>
              <a:t>esittelevän</a:t>
            </a:r>
            <a:r>
              <a:rPr lang="en-US" i="1" dirty="0"/>
              <a:t> </a:t>
            </a:r>
            <a:r>
              <a:rPr lang="en-US" i="1" dirty="0" err="1"/>
              <a:t>raportin</a:t>
            </a:r>
            <a:r>
              <a:rPr lang="en-US" i="1" dirty="0"/>
              <a:t> 145 </a:t>
            </a:r>
            <a:r>
              <a:rPr lang="en-US" i="1" dirty="0" err="1"/>
              <a:t>projektista</a:t>
            </a:r>
            <a:r>
              <a:rPr lang="en-US" i="1" dirty="0"/>
              <a:t> vain 7:llä </a:t>
            </a:r>
            <a:r>
              <a:rPr lang="en-US" i="1" dirty="0" err="1"/>
              <a:t>kohderyhmänä</a:t>
            </a:r>
            <a:r>
              <a:rPr lang="en-US" i="1" dirty="0"/>
              <a:t> </a:t>
            </a:r>
            <a:r>
              <a:rPr lang="en-US" i="1" dirty="0" err="1"/>
              <a:t>oli</a:t>
            </a:r>
            <a:r>
              <a:rPr lang="en-US" i="1" dirty="0"/>
              <a:t> </a:t>
            </a:r>
            <a:r>
              <a:rPr lang="en-US" i="1" dirty="0" err="1"/>
              <a:t>ikäihmiset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9964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59608" y="2353867"/>
            <a:ext cx="7793037" cy="1143000"/>
          </a:xfrm>
        </p:spPr>
        <p:txBody>
          <a:bodyPr/>
          <a:lstStyle/>
          <a:p>
            <a:r>
              <a:rPr lang="fi-FI" dirty="0"/>
              <a:t>Mitä jäi mieleen?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Kysyttävää?</a:t>
            </a:r>
            <a:br>
              <a:rPr lang="fi-FI" dirty="0"/>
            </a:br>
            <a:br>
              <a:rPr lang="fi-FI" dirty="0"/>
            </a:br>
            <a:r>
              <a:rPr lang="fi-FI" dirty="0"/>
              <a:t>Ajatuksia?</a:t>
            </a:r>
          </a:p>
        </p:txBody>
      </p:sp>
    </p:spTree>
    <p:extLst>
      <p:ext uri="{BB962C8B-B14F-4D97-AF65-F5344CB8AC3E}">
        <p14:creationId xmlns:p14="http://schemas.microsoft.com/office/powerpoint/2010/main" val="273920188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26EEC2-BE69-422E-9154-52322AAC1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8F7AF2-9AFF-4CFD-A24F-289D52553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sz="1400" dirty="0"/>
              <a:t>Euroopan audiovisuaalinen observatorio. 2016. </a:t>
            </a:r>
            <a:r>
              <a:rPr lang="fi-FI" sz="1400" dirty="0" err="1"/>
              <a:t>Mapping</a:t>
            </a:r>
            <a:r>
              <a:rPr lang="fi-FI" sz="1400" dirty="0"/>
              <a:t> of media </a:t>
            </a:r>
            <a:r>
              <a:rPr lang="fi-FI" sz="1400" dirty="0" err="1"/>
              <a:t>literacy</a:t>
            </a:r>
            <a:r>
              <a:rPr lang="fi-FI" sz="1400" dirty="0"/>
              <a:t> </a:t>
            </a:r>
            <a:r>
              <a:rPr lang="fi-FI" sz="1400" dirty="0" err="1"/>
              <a:t>practices</a:t>
            </a:r>
            <a:r>
              <a:rPr lang="fi-FI" sz="1400" dirty="0"/>
              <a:t> and </a:t>
            </a:r>
            <a:r>
              <a:rPr lang="fi-FI" sz="1400" dirty="0" err="1"/>
              <a:t>actions</a:t>
            </a:r>
            <a:r>
              <a:rPr lang="fi-FI" sz="1400" dirty="0"/>
              <a:t> in EU-28. </a:t>
            </a:r>
            <a:r>
              <a:rPr lang="fi-FI" sz="1400" dirty="0">
                <a:hlinkClick r:id="rId2"/>
              </a:rPr>
              <a:t>https://ec.europa.eu/digital-single-market/en/news/reporting-media-literacy-europe</a:t>
            </a:r>
            <a:r>
              <a:rPr lang="fi-FI" sz="1400" dirty="0"/>
              <a:t>. (Lainattu 6.6.2022)</a:t>
            </a:r>
          </a:p>
          <a:p>
            <a:pPr>
              <a:lnSpc>
                <a:spcPct val="100000"/>
              </a:lnSpc>
            </a:pPr>
            <a:endParaRPr lang="fi-FI" sz="1400" dirty="0"/>
          </a:p>
          <a:p>
            <a:pPr>
              <a:lnSpc>
                <a:spcPct val="100000"/>
              </a:lnSpc>
            </a:pPr>
            <a:r>
              <a:rPr lang="fi-FI" sz="1400" dirty="0"/>
              <a:t>Euroopan Parlamentti. 2020. </a:t>
            </a:r>
            <a:r>
              <a:rPr lang="fi-FI" sz="1400" dirty="0" err="1"/>
              <a:t>Audiovisuaali</a:t>
            </a:r>
            <a:r>
              <a:rPr lang="fi-FI" sz="1400" dirty="0"/>
              <a:t>- ja mediapolitiikka. </a:t>
            </a:r>
            <a:r>
              <a:rPr lang="fi-FI" sz="1400" dirty="0">
                <a:hlinkClick r:id="rId3"/>
              </a:rPr>
              <a:t>https://www.europarl.europa.eu/factsheets/fi/sheet/138/audiovisuaali-ja-mediapolitiikka</a:t>
            </a:r>
            <a:r>
              <a:rPr lang="fi-FI" sz="1400" dirty="0"/>
              <a:t>. (Lainattu 6.6.2022)</a:t>
            </a:r>
          </a:p>
          <a:p>
            <a:pPr>
              <a:lnSpc>
                <a:spcPct val="100000"/>
              </a:lnSpc>
            </a:pPr>
            <a:endParaRPr lang="fi-FI" sz="1400" dirty="0"/>
          </a:p>
          <a:p>
            <a:pPr>
              <a:lnSpc>
                <a:spcPct val="100000"/>
              </a:lnSpc>
            </a:pPr>
            <a:r>
              <a:rPr lang="fi-FI" sz="1400" dirty="0"/>
              <a:t>Euroopan Parlamentti. 2018. Ikäihmisten digiosaaminen ja medialukutaito. </a:t>
            </a:r>
            <a:r>
              <a:rPr lang="fi-FI" sz="1400" dirty="0">
                <a:hlinkClick r:id="rId4"/>
              </a:rPr>
              <a:t>https://www.europarl.europa.eu/doceo/document/E-8-2018-004534_FI.html</a:t>
            </a:r>
            <a:r>
              <a:rPr lang="fi-FI" sz="1400" dirty="0"/>
              <a:t>. (Lainattu 6.6.2022)</a:t>
            </a:r>
          </a:p>
          <a:p>
            <a:pPr>
              <a:lnSpc>
                <a:spcPct val="100000"/>
              </a:lnSpc>
            </a:pPr>
            <a:endParaRPr lang="fi-FI" sz="1400" dirty="0"/>
          </a:p>
          <a:p>
            <a:pPr>
              <a:lnSpc>
                <a:spcPct val="100000"/>
              </a:lnSpc>
            </a:pPr>
            <a:r>
              <a:rPr lang="fi-FI" sz="1400" dirty="0"/>
              <a:t>Hyvönen T., Valtola  E. &amp; Valta K. 2019.  Mediakasvatus perusopetuksessa. Sanomalehtien liitto &amp; Kuulas Helsinki. Tiivistelmä osoitteessa: </a:t>
            </a:r>
            <a:r>
              <a:rPr lang="fi-FI" sz="1400" dirty="0">
                <a:hlinkClick r:id="rId5"/>
              </a:rPr>
              <a:t>https://www.uutismediat.fi/wp-content/uploads/2019/08/Mediakasvatuksen-asema-perusopetuksessa_tiivistelma.pdf</a:t>
            </a:r>
            <a:r>
              <a:rPr lang="fi-FI" sz="1400" dirty="0"/>
              <a:t>. (Lainattu 6.6.2022)</a:t>
            </a:r>
          </a:p>
          <a:p>
            <a:pPr>
              <a:lnSpc>
                <a:spcPct val="100000"/>
              </a:lnSpc>
            </a:pPr>
            <a:endParaRPr lang="fi-FI" sz="1400" dirty="0"/>
          </a:p>
          <a:p>
            <a:pPr>
              <a:lnSpc>
                <a:spcPct val="100000"/>
              </a:lnSpc>
            </a:pPr>
            <a:r>
              <a:rPr lang="fi-FI" sz="1400" dirty="0"/>
              <a:t>Yle.fi. Mediakompassi. </a:t>
            </a:r>
            <a:r>
              <a:rPr lang="fi-FI" sz="1400" dirty="0">
                <a:hlinkClick r:id="rId6"/>
              </a:rPr>
              <a:t>http://vintti.yle.fi/yle.fi/mediakompassi/mediakompassi/7-luokkalaiset/mediataju/median_viestiopas/medialukutaito.htm</a:t>
            </a:r>
            <a:r>
              <a:rPr lang="fi-FI" sz="1400" dirty="0"/>
              <a:t>. (Lainattu 6.6.2022).</a:t>
            </a:r>
          </a:p>
          <a:p>
            <a:pPr>
              <a:lnSpc>
                <a:spcPct val="100000"/>
              </a:lnSpc>
            </a:pP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61653586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LL esityspoh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lkuperäin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" charset="0"/>
            <a:ea typeface="ＭＳ Ｐゴシック" pitchFamily="-12" charset="-128"/>
            <a:cs typeface="ＭＳ Ｐゴシック" pitchFamily="-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" charset="0"/>
            <a:ea typeface="ＭＳ Ｐゴシック" pitchFamily="-12" charset="-128"/>
            <a:cs typeface="ＭＳ Ｐゴシック" pitchFamily="-12" charset="-128"/>
          </a:defRPr>
        </a:defPPr>
      </a:lstStyle>
    </a:lnDef>
  </a:objectDefaults>
  <a:extraClrSchemeLst>
    <a:extraClrScheme>
      <a:clrScheme name="MLL esityspohja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L esityspohja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L esityspohja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L esityspohja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L esityspohja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L esityspohja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L esityspohja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4EDF07318ADB74E945D81B39392279D" ma:contentTypeVersion="8" ma:contentTypeDescription="Luo uusi asiakirja." ma:contentTypeScope="" ma:versionID="702910e3fcfcbede4b09f672ec1b326c">
  <xsd:schema xmlns:xsd="http://www.w3.org/2001/XMLSchema" xmlns:xs="http://www.w3.org/2001/XMLSchema" xmlns:p="http://schemas.microsoft.com/office/2006/metadata/properties" xmlns:ns2="25896a46-4f48-463b-b7a4-1761abf0e843" xmlns:ns3="10347c81-a33b-4d9c-a9bf-22149c787da2" targetNamespace="http://schemas.microsoft.com/office/2006/metadata/properties" ma:root="true" ma:fieldsID="f409a7520d19fd2e0f51e6858436055a" ns2:_="" ns3:_="">
    <xsd:import namespace="25896a46-4f48-463b-b7a4-1761abf0e843"/>
    <xsd:import namespace="10347c81-a33b-4d9c-a9bf-22149c787da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896a46-4f48-463b-b7a4-1761abf0e8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47c81-a33b-4d9c-a9bf-22149c787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8284A7-006A-4731-9B5C-70E5C91AE6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896a46-4f48-463b-b7a4-1761abf0e843"/>
    <ds:schemaRef ds:uri="10347c81-a33b-4d9c-a9bf-22149c787d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8C5220-E1E5-49BD-8B64-57D59AC0C327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25896a46-4f48-463b-b7a4-1761abf0e843"/>
    <ds:schemaRef ds:uri="10347c81-a33b-4d9c-a9bf-22149c787da2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63EBB4B-8996-42BF-B6E5-EDDACA7648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10007</TotalTime>
  <Words>456</Words>
  <Application>Microsoft Office PowerPoint</Application>
  <PresentationFormat>Näytössä katseltava diaesitys (4:3)</PresentationFormat>
  <Paragraphs>54</Paragraphs>
  <Slides>10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</vt:lpstr>
      <vt:lpstr>Verdana</vt:lpstr>
      <vt:lpstr>MLL esityspohja</vt:lpstr>
      <vt:lpstr>Medialukutaito kaikille</vt:lpstr>
      <vt:lpstr>Mitä on medialukutaito?</vt:lpstr>
      <vt:lpstr>Mitä kuvaa katsoessa tulee pohtia</vt:lpstr>
      <vt:lpstr>Mediaesitykset rakentuvat</vt:lpstr>
      <vt:lpstr>Medialukutaidon opetuksesta</vt:lpstr>
      <vt:lpstr>Medialukutaito ja ikääntyminen</vt:lpstr>
      <vt:lpstr>Medialukutaito ja ikääntyminen</vt:lpstr>
      <vt:lpstr>Mitä jäi mieleen?  Kysyttävää?  Ajatuksia?</vt:lpstr>
      <vt:lpstr>Lähteet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MLL kunnan kumppanina</dc:title>
  <dc:creator>Mailasalo Maria</dc:creator>
  <cp:lastModifiedBy>Kettunen, Annastiina</cp:lastModifiedBy>
  <cp:revision>172</cp:revision>
  <dcterms:modified xsi:type="dcterms:W3CDTF">2022-11-18T23:48:19Z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0x010100A4EDF07318ADB74E945D81B39392279D</vt:lpwstr>
  </property>
</Properties>
</file>